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113868B-E539-4E9D-9676-472FA2F400DE}" type="datetimeFigureOut">
              <a:rPr lang="en-US" smtClean="0"/>
              <a:t>5/14/2020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ECAA5AD-A0C4-4811-86D5-6DF304741F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13868B-E539-4E9D-9676-472FA2F400DE}"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AA5AD-A0C4-4811-86D5-6DF304741F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13868B-E539-4E9D-9676-472FA2F400DE}"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AA5AD-A0C4-4811-86D5-6DF304741F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13868B-E539-4E9D-9676-472FA2F400DE}"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AA5AD-A0C4-4811-86D5-6DF304741F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13868B-E539-4E9D-9676-472FA2F400DE}"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AA5AD-A0C4-4811-86D5-6DF304741F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13868B-E539-4E9D-9676-472FA2F400DE}"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AA5AD-A0C4-4811-86D5-6DF304741F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113868B-E539-4E9D-9676-472FA2F400DE}"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AA5AD-A0C4-4811-86D5-6DF304741F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13868B-E539-4E9D-9676-472FA2F400DE}"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AA5AD-A0C4-4811-86D5-6DF304741F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3868B-E539-4E9D-9676-472FA2F400DE}"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AA5AD-A0C4-4811-86D5-6DF304741F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13868B-E539-4E9D-9676-472FA2F400DE}"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AA5AD-A0C4-4811-86D5-6DF304741FC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13868B-E539-4E9D-9676-472FA2F400DE}"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ECAA5AD-A0C4-4811-86D5-6DF304741FC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113868B-E539-4E9D-9676-472FA2F400DE}" type="datetimeFigureOut">
              <a:rPr lang="en-US" smtClean="0"/>
              <a:t>5/14/2020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CAA5AD-A0C4-4811-86D5-6DF304741FC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05930"/>
            <a:ext cx="8229600" cy="1694470"/>
          </a:xfrm>
        </p:spPr>
        <p:txBody>
          <a:bodyPr>
            <a:normAutofit fontScale="90000"/>
          </a:bodyPr>
          <a:lstStyle/>
          <a:p>
            <a:r>
              <a:rPr smtClean="0"/>
              <a:t>FOREIGN EXCHANGE MANAGEMENT ACT 1991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20000"/>
          </a:bodyPr>
          <a:lstStyle/>
          <a:p>
            <a:pPr>
              <a:buClr>
                <a:schemeClr val="bg2">
                  <a:lumMod val="40000"/>
                  <a:lumOff val="60000"/>
                </a:schemeClr>
              </a:buClr>
              <a:buFont typeface="Wingdings 3" charset="2"/>
              <a:buChar char=""/>
              <a:defRPr/>
            </a:pPr>
            <a:r>
              <a:rPr lang="en-US" sz="2400" b="1" u="sng" dirty="0" smtClean="0"/>
              <a:t>FOREIGN EXCHANGE MANAGEMENT ACT 1999</a:t>
            </a:r>
          </a:p>
          <a:p>
            <a:pPr>
              <a:buClr>
                <a:schemeClr val="bg2">
                  <a:lumMod val="40000"/>
                  <a:lumOff val="60000"/>
                </a:schemeClr>
              </a:buClr>
              <a:buFont typeface="Wingdings 3" charset="2"/>
              <a:buChar char=""/>
              <a:defRPr/>
            </a:pPr>
            <a:r>
              <a:rPr lang="en-US" sz="2400" b="1" u="sng" dirty="0" smtClean="0"/>
              <a:t>Introduction:</a:t>
            </a:r>
          </a:p>
          <a:p>
            <a:pPr>
              <a:buClr>
                <a:schemeClr val="bg2">
                  <a:lumMod val="40000"/>
                  <a:lumOff val="60000"/>
                </a:schemeClr>
              </a:buClr>
              <a:defRPr/>
            </a:pPr>
            <a:r>
              <a:rPr lang="en-US" sz="2400" dirty="0" smtClean="0"/>
              <a:t>In 1991, major changes were introduced in the Indian economy to facilitate increased inflow of foreign investment and capital into the country so as to accelerated industrial growth and promote trade especially exports. </a:t>
            </a:r>
          </a:p>
          <a:p>
            <a:pPr>
              <a:buClr>
                <a:schemeClr val="bg2">
                  <a:lumMod val="40000"/>
                  <a:lumOff val="60000"/>
                </a:schemeClr>
              </a:buClr>
              <a:defRPr/>
            </a:pPr>
            <a:r>
              <a:rPr lang="en-US" sz="2400" dirty="0" smtClean="0"/>
              <a:t>In this scenario, the existing Foreign Exchange Regulations Act 1973 had to be amended to simplify regulations relating to foreign investment, remove special restrictions in respect of companies registered in India and delete redundant provisions in order to attract better inflow of foreign capital and investment.</a:t>
            </a:r>
          </a:p>
          <a:p>
            <a:pPr>
              <a:buClr>
                <a:schemeClr val="bg2">
                  <a:lumMod val="40000"/>
                  <a:lumOff val="60000"/>
                </a:schemeClr>
              </a:buClr>
              <a:defRPr/>
            </a:pPr>
            <a:r>
              <a:rPr lang="en-US" sz="2400" dirty="0" smtClean="0"/>
              <a:t>Since 1991 FERA has been reviewed and several amendments were made. But , during the subsequent period in the light of development and experience in relation to foreign trade and investment it was decided to repeal the existing FERA and enact a new legislation which finally received the assent of the president on 9</a:t>
            </a:r>
            <a:r>
              <a:rPr lang="en-US" sz="2400" baseline="30000" dirty="0" smtClean="0"/>
              <a:t>th</a:t>
            </a:r>
            <a:r>
              <a:rPr lang="en-US" sz="2400" dirty="0" smtClean="0"/>
              <a:t> December 1999 and brought into force with effect from 1.6.2000. It was Foreign Exchange Management Act (FEMA) 1999</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943600"/>
          </a:xfrm>
        </p:spPr>
        <p:txBody>
          <a:bodyPr>
            <a:normAutofit fontScale="85000" lnSpcReduction="20000"/>
          </a:bodyPr>
          <a:lstStyle/>
          <a:p>
            <a:pPr>
              <a:buClr>
                <a:schemeClr val="bg2">
                  <a:lumMod val="40000"/>
                  <a:lumOff val="60000"/>
                </a:schemeClr>
              </a:buClr>
              <a:buFont typeface="Wingdings 3" charset="2"/>
              <a:buChar char=""/>
              <a:defRPr/>
            </a:pPr>
            <a:r>
              <a:rPr lang="en-US" sz="3000" b="1" u="sng" dirty="0" smtClean="0"/>
              <a:t>Objects of enacting Foreign Exchange Management Act 1999</a:t>
            </a:r>
          </a:p>
          <a:p>
            <a:pPr marL="0" indent="0">
              <a:buClr>
                <a:schemeClr val="bg2">
                  <a:lumMod val="40000"/>
                  <a:lumOff val="60000"/>
                </a:schemeClr>
              </a:buClr>
              <a:buNone/>
              <a:defRPr/>
            </a:pPr>
            <a:r>
              <a:rPr lang="en-US" dirty="0" smtClean="0"/>
              <a:t>With the aim of simplifying, consolidating and amending the law relating to foreign exchange for facilitating external trade and payment and for promoting the orderly development and maintenance of foreign exchange market in India, FEMA came with the following major objectives -</a:t>
            </a:r>
          </a:p>
          <a:p>
            <a:pPr marL="0" indent="0">
              <a:buClr>
                <a:schemeClr val="bg2">
                  <a:lumMod val="40000"/>
                  <a:lumOff val="60000"/>
                </a:schemeClr>
              </a:buClr>
              <a:buNone/>
              <a:defRPr/>
            </a:pPr>
            <a:r>
              <a:rPr lang="en-US" dirty="0" smtClean="0"/>
              <a:t> </a:t>
            </a:r>
          </a:p>
          <a:p>
            <a:pPr>
              <a:buClr>
                <a:schemeClr val="bg2">
                  <a:lumMod val="40000"/>
                  <a:lumOff val="60000"/>
                </a:schemeClr>
              </a:buClr>
              <a:buFont typeface="Wingdings 3" charset="2"/>
              <a:buChar char=""/>
              <a:defRPr/>
            </a:pPr>
            <a:r>
              <a:rPr lang="en-US" dirty="0" smtClean="0"/>
              <a:t>Substantial increase in foreign exchange resources.</a:t>
            </a:r>
          </a:p>
          <a:p>
            <a:pPr>
              <a:buClr>
                <a:schemeClr val="bg2">
                  <a:lumMod val="40000"/>
                  <a:lumOff val="60000"/>
                </a:schemeClr>
              </a:buClr>
              <a:buFont typeface="Wingdings 3" charset="2"/>
              <a:buChar char=""/>
              <a:defRPr/>
            </a:pPr>
            <a:r>
              <a:rPr lang="en-US" dirty="0" smtClean="0"/>
              <a:t>Growth in foreign trade.</a:t>
            </a:r>
          </a:p>
          <a:p>
            <a:pPr>
              <a:buClr>
                <a:schemeClr val="bg2">
                  <a:lumMod val="40000"/>
                  <a:lumOff val="60000"/>
                </a:schemeClr>
              </a:buClr>
              <a:buFont typeface="Wingdings 3" charset="2"/>
              <a:buChar char=""/>
              <a:defRPr/>
            </a:pPr>
            <a:r>
              <a:rPr lang="en-US" dirty="0" smtClean="0"/>
              <a:t>Current account convertibility.</a:t>
            </a:r>
          </a:p>
          <a:p>
            <a:pPr>
              <a:buClr>
                <a:schemeClr val="bg2">
                  <a:lumMod val="40000"/>
                  <a:lumOff val="60000"/>
                </a:schemeClr>
              </a:buClr>
              <a:buFont typeface="Wingdings 3" charset="2"/>
              <a:buChar char=""/>
              <a:defRPr/>
            </a:pPr>
            <a:r>
              <a:rPr lang="en-US" dirty="0" smtClean="0"/>
              <a:t>Liberalization of Indian investment abroad.</a:t>
            </a:r>
          </a:p>
          <a:p>
            <a:pPr>
              <a:buClr>
                <a:schemeClr val="bg2">
                  <a:lumMod val="40000"/>
                  <a:lumOff val="60000"/>
                </a:schemeClr>
              </a:buClr>
              <a:buFont typeface="Wingdings 3" charset="2"/>
              <a:buChar char=""/>
              <a:defRPr/>
            </a:pPr>
            <a:r>
              <a:rPr lang="en-US" dirty="0" smtClean="0"/>
              <a:t>Increase access to Indian </a:t>
            </a:r>
            <a:r>
              <a:rPr lang="en-US" dirty="0" err="1" smtClean="0"/>
              <a:t>corporates</a:t>
            </a:r>
            <a:r>
              <a:rPr lang="en-US" dirty="0" smtClean="0"/>
              <a:t> for external commercial borrowings.</a:t>
            </a:r>
          </a:p>
          <a:p>
            <a:pPr>
              <a:buClr>
                <a:schemeClr val="bg2">
                  <a:lumMod val="40000"/>
                  <a:lumOff val="60000"/>
                </a:schemeClr>
              </a:buClr>
              <a:buFont typeface="Wingdings 3" charset="2"/>
              <a:buChar char=""/>
              <a:defRPr/>
            </a:pPr>
            <a:r>
              <a:rPr lang="en-US" dirty="0" smtClean="0"/>
              <a:t>Foreign Institutional Investor’s participation in stock market in India.</a:t>
            </a:r>
          </a:p>
          <a:p>
            <a:pPr marL="0" indent="0">
              <a:buClr>
                <a:schemeClr val="bg2">
                  <a:lumMod val="40000"/>
                  <a:lumOff val="60000"/>
                </a:schemeClr>
              </a:buClr>
              <a:buNone/>
              <a:defRPr/>
            </a:pPr>
            <a:r>
              <a:rPr lang="en-US" b="1" dirty="0" smtClean="0"/>
              <a:t>         </a:t>
            </a:r>
            <a:r>
              <a:rPr lang="en-US" dirty="0" smtClean="0"/>
              <a:t>FEMA1999 seeks to establish a more liberal and orderly regulatory framework conducive to economic growth by limiting its ambit to payment due in connection with foreign trade.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normAutofit fontScale="70000" lnSpcReduction="20000"/>
          </a:bodyPr>
          <a:lstStyle/>
          <a:p>
            <a:pPr>
              <a:buClr>
                <a:schemeClr val="bg2">
                  <a:lumMod val="40000"/>
                  <a:lumOff val="60000"/>
                </a:schemeClr>
              </a:buClr>
              <a:buFont typeface="Wingdings 3" charset="2"/>
              <a:buChar char=""/>
              <a:tabLst>
                <a:tab pos="1711325" algn="l"/>
              </a:tabLst>
              <a:defRPr/>
            </a:pPr>
            <a:r>
              <a:rPr lang="en-US" sz="2800" b="1" u="sng" dirty="0" smtClean="0"/>
              <a:t>Definition</a:t>
            </a:r>
            <a:r>
              <a:rPr lang="en-US" sz="2800" dirty="0" smtClean="0"/>
              <a:t> </a:t>
            </a:r>
          </a:p>
          <a:p>
            <a:pPr>
              <a:buClr>
                <a:schemeClr val="bg2">
                  <a:lumMod val="40000"/>
                  <a:lumOff val="60000"/>
                </a:schemeClr>
              </a:buClr>
              <a:buFont typeface="Wingdings 3" charset="2"/>
              <a:buChar char=""/>
              <a:tabLst>
                <a:tab pos="1711325" algn="l"/>
              </a:tabLst>
              <a:defRPr/>
            </a:pPr>
            <a:r>
              <a:rPr lang="en-US" sz="2800" b="1" u="sng" dirty="0" smtClean="0"/>
              <a:t>Foreign Exchange</a:t>
            </a:r>
            <a:r>
              <a:rPr lang="en-US" sz="2800" dirty="0" smtClean="0"/>
              <a:t>- Under section2(n) of FEMA, Foreign Exchange is defined as foreign currency ,and includes the followings</a:t>
            </a:r>
          </a:p>
          <a:p>
            <a:pPr marL="0" indent="0">
              <a:buClr>
                <a:schemeClr val="bg2">
                  <a:lumMod val="40000"/>
                  <a:lumOff val="60000"/>
                </a:schemeClr>
              </a:buClr>
              <a:buNone/>
              <a:tabLst>
                <a:tab pos="1711325" algn="l"/>
              </a:tabLst>
              <a:defRPr/>
            </a:pPr>
            <a:r>
              <a:rPr lang="en-US" sz="2800" dirty="0" smtClean="0"/>
              <a:t>a. Deposit, credits, balance payable in any foreign currency.</a:t>
            </a:r>
          </a:p>
          <a:p>
            <a:pPr marL="0" indent="0">
              <a:buClr>
                <a:schemeClr val="bg2">
                  <a:lumMod val="40000"/>
                  <a:lumOff val="60000"/>
                </a:schemeClr>
              </a:buClr>
              <a:buNone/>
              <a:tabLst>
                <a:tab pos="1711325" algn="l"/>
              </a:tabLst>
              <a:defRPr/>
            </a:pPr>
            <a:r>
              <a:rPr lang="en-US" sz="2800" dirty="0" smtClean="0"/>
              <a:t>b. Drafts, travelers </a:t>
            </a:r>
            <a:r>
              <a:rPr lang="en-US" sz="2800" dirty="0" err="1" smtClean="0"/>
              <a:t>cheques</a:t>
            </a:r>
            <a:r>
              <a:rPr lang="en-US" sz="2800" dirty="0" smtClean="0"/>
              <a:t>, letter of credit or bills of exchange which is drawn in Indian currency and paid in foreign currency.</a:t>
            </a:r>
          </a:p>
          <a:p>
            <a:pPr marL="0" indent="0">
              <a:buClr>
                <a:schemeClr val="bg2">
                  <a:lumMod val="40000"/>
                  <a:lumOff val="60000"/>
                </a:schemeClr>
              </a:buClr>
              <a:buNone/>
              <a:tabLst>
                <a:tab pos="1711325" algn="l"/>
              </a:tabLst>
              <a:defRPr/>
            </a:pPr>
            <a:r>
              <a:rPr lang="en-US" sz="2800" dirty="0" smtClean="0"/>
              <a:t>c. Draft, travelers </a:t>
            </a:r>
            <a:r>
              <a:rPr lang="en-US" sz="2800" dirty="0" err="1" smtClean="0"/>
              <a:t>cheques</a:t>
            </a:r>
            <a:r>
              <a:rPr lang="en-US" sz="2800" dirty="0" smtClean="0"/>
              <a:t>, letter of credit , bills of exchange that drawn by banks , institution or persons outside India and paid in Indian currency.</a:t>
            </a:r>
          </a:p>
          <a:p>
            <a:pPr marL="0" indent="0">
              <a:buClr>
                <a:schemeClr val="bg2">
                  <a:lumMod val="40000"/>
                  <a:lumOff val="60000"/>
                </a:schemeClr>
              </a:buClr>
              <a:buNone/>
              <a:tabLst>
                <a:tab pos="1711325" algn="l"/>
              </a:tabLst>
              <a:defRPr/>
            </a:pPr>
            <a:endParaRPr lang="en-US" sz="2800" dirty="0" smtClean="0"/>
          </a:p>
          <a:p>
            <a:pPr>
              <a:buClr>
                <a:schemeClr val="bg2">
                  <a:lumMod val="40000"/>
                  <a:lumOff val="60000"/>
                </a:schemeClr>
              </a:buClr>
              <a:tabLst>
                <a:tab pos="1711325" algn="l"/>
              </a:tabLst>
              <a:defRPr/>
            </a:pPr>
            <a:r>
              <a:rPr lang="en-US" sz="2800" b="1" u="sng" dirty="0" smtClean="0"/>
              <a:t>Person</a:t>
            </a:r>
            <a:r>
              <a:rPr lang="en-US" sz="2800" b="1" dirty="0" smtClean="0"/>
              <a:t>- </a:t>
            </a:r>
            <a:r>
              <a:rPr lang="en-US" sz="2800" dirty="0" smtClean="0"/>
              <a:t>Under section 2(u) Person includes</a:t>
            </a:r>
          </a:p>
          <a:p>
            <a:pPr marL="0" indent="0">
              <a:buClr>
                <a:schemeClr val="bg2">
                  <a:lumMod val="40000"/>
                  <a:lumOff val="60000"/>
                </a:schemeClr>
              </a:buClr>
              <a:buNone/>
              <a:tabLst>
                <a:tab pos="1711325" algn="l"/>
              </a:tabLst>
              <a:defRPr/>
            </a:pPr>
            <a:r>
              <a:rPr lang="en-US" sz="2800" dirty="0" smtClean="0"/>
              <a:t>a. An individual</a:t>
            </a:r>
          </a:p>
          <a:p>
            <a:pPr marL="0" indent="0">
              <a:buClr>
                <a:schemeClr val="bg2">
                  <a:lumMod val="40000"/>
                  <a:lumOff val="60000"/>
                </a:schemeClr>
              </a:buClr>
              <a:buNone/>
              <a:tabLst>
                <a:tab pos="1711325" algn="l"/>
              </a:tabLst>
              <a:defRPr/>
            </a:pPr>
            <a:r>
              <a:rPr lang="en-US" sz="2800" dirty="0" smtClean="0"/>
              <a:t>b. A Hindu undivided family</a:t>
            </a:r>
          </a:p>
          <a:p>
            <a:pPr marL="0" indent="0">
              <a:buClr>
                <a:schemeClr val="bg2">
                  <a:lumMod val="40000"/>
                  <a:lumOff val="60000"/>
                </a:schemeClr>
              </a:buClr>
              <a:buNone/>
              <a:tabLst>
                <a:tab pos="1711325" algn="l"/>
              </a:tabLst>
              <a:defRPr/>
            </a:pPr>
            <a:r>
              <a:rPr lang="en-US" sz="2800" dirty="0" smtClean="0"/>
              <a:t>c. A firm</a:t>
            </a:r>
          </a:p>
          <a:p>
            <a:pPr marL="0" indent="0">
              <a:buClr>
                <a:schemeClr val="bg2">
                  <a:lumMod val="40000"/>
                  <a:lumOff val="60000"/>
                </a:schemeClr>
              </a:buClr>
              <a:buNone/>
              <a:tabLst>
                <a:tab pos="1711325" algn="l"/>
              </a:tabLst>
              <a:defRPr/>
            </a:pPr>
            <a:r>
              <a:rPr lang="en-US" sz="2800" dirty="0" smtClean="0"/>
              <a:t>d. An association of persons or a body of individuals, whether incorporated or not </a:t>
            </a:r>
          </a:p>
          <a:p>
            <a:pPr marL="0" indent="0">
              <a:buClr>
                <a:schemeClr val="bg2">
                  <a:lumMod val="40000"/>
                  <a:lumOff val="60000"/>
                </a:schemeClr>
              </a:buClr>
              <a:buNone/>
              <a:tabLst>
                <a:tab pos="1711325" algn="l"/>
              </a:tabLst>
              <a:defRPr/>
            </a:pPr>
            <a:r>
              <a:rPr lang="en-US" sz="2800" dirty="0" smtClean="0"/>
              <a:t>e. Every artificial juridical person , not falling within any of the preceding sub-clauses  and</a:t>
            </a:r>
          </a:p>
          <a:p>
            <a:pPr marL="0" indent="0">
              <a:buClr>
                <a:schemeClr val="bg2">
                  <a:lumMod val="40000"/>
                  <a:lumOff val="60000"/>
                </a:schemeClr>
              </a:buClr>
              <a:buNone/>
              <a:tabLst>
                <a:tab pos="1711325" algn="l"/>
              </a:tabLst>
              <a:defRPr/>
            </a:pPr>
            <a:r>
              <a:rPr lang="en-US" sz="2800" dirty="0" smtClean="0"/>
              <a:t>f.  Any agency , office or branch owned or controlled by such person,</a:t>
            </a:r>
          </a:p>
          <a:p>
            <a:pPr marL="0" indent="0">
              <a:buClr>
                <a:schemeClr val="bg2">
                  <a:lumMod val="40000"/>
                  <a:lumOff val="60000"/>
                </a:schemeClr>
              </a:buClr>
              <a:buNone/>
              <a:tabLst>
                <a:tab pos="1711325" algn="l"/>
              </a:tabLst>
              <a:defRPr/>
            </a:pPr>
            <a:r>
              <a:rPr lang="en-US" sz="2800" b="1" u="sng"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381000"/>
            <a:ext cx="8610600" cy="6172200"/>
          </a:xfrm>
        </p:spPr>
        <p:txBody>
          <a:bodyPr rtlCol="0">
            <a:normAutofit lnSpcReduction="10000"/>
          </a:bodyPr>
          <a:lstStyle/>
          <a:p>
            <a:pPr eaLnBrk="1" fontAlgn="auto" hangingPunct="1">
              <a:spcAft>
                <a:spcPts val="0"/>
              </a:spcAft>
              <a:buClr>
                <a:schemeClr val="bg2">
                  <a:lumMod val="40000"/>
                  <a:lumOff val="60000"/>
                </a:schemeClr>
              </a:buClr>
              <a:buFont typeface="Wingdings 3" charset="2"/>
              <a:buChar char=""/>
              <a:defRPr/>
            </a:pPr>
            <a:r>
              <a:rPr lang="en-US" sz="2400" b="1" u="sng" dirty="0" smtClean="0"/>
              <a:t>Authorised Person [Sec 2 (e)]</a:t>
            </a:r>
          </a:p>
          <a:p>
            <a:pPr eaLnBrk="1" fontAlgn="auto" hangingPunct="1">
              <a:spcAft>
                <a:spcPts val="0"/>
              </a:spcAft>
              <a:buClr>
                <a:schemeClr val="bg2">
                  <a:lumMod val="40000"/>
                  <a:lumOff val="60000"/>
                </a:schemeClr>
              </a:buClr>
              <a:buFont typeface="Wingdings 3" charset="2"/>
              <a:buChar char=""/>
              <a:defRPr/>
            </a:pPr>
            <a:r>
              <a:rPr lang="en-US" sz="2400" dirty="0" smtClean="0"/>
              <a:t>Authorised Person means an authorised dealer, money changer, off shore banking unit or any other person for the time being authorised under sub section (1) of section (10) to deal in foreign exchange or foreign section securities.</a:t>
            </a:r>
          </a:p>
          <a:p>
            <a:pPr marL="0" indent="0" eaLnBrk="1" fontAlgn="auto" hangingPunct="1">
              <a:spcAft>
                <a:spcPts val="0"/>
              </a:spcAft>
              <a:buClr>
                <a:schemeClr val="bg2">
                  <a:lumMod val="40000"/>
                  <a:lumOff val="60000"/>
                </a:schemeClr>
              </a:buClr>
              <a:buFont typeface="Wingdings 3" pitchFamily="18" charset="2"/>
              <a:buNone/>
              <a:defRPr/>
            </a:pPr>
            <a:endParaRPr lang="en-US" sz="2400" dirty="0" smtClean="0"/>
          </a:p>
          <a:p>
            <a:pPr eaLnBrk="1" fontAlgn="auto" hangingPunct="1">
              <a:spcAft>
                <a:spcPts val="0"/>
              </a:spcAft>
              <a:buClr>
                <a:schemeClr val="bg2">
                  <a:lumMod val="40000"/>
                  <a:lumOff val="60000"/>
                </a:schemeClr>
              </a:buClr>
              <a:buFont typeface="Wingdings 3" charset="2"/>
              <a:buChar char=""/>
              <a:defRPr/>
            </a:pPr>
            <a:r>
              <a:rPr lang="en-US" sz="2400" b="1" u="sng" dirty="0" smtClean="0"/>
              <a:t>Currency [Sec 2 (n)]</a:t>
            </a:r>
          </a:p>
          <a:p>
            <a:pPr eaLnBrk="1" fontAlgn="auto" hangingPunct="1">
              <a:spcAft>
                <a:spcPts val="0"/>
              </a:spcAft>
              <a:buClr>
                <a:schemeClr val="bg2">
                  <a:lumMod val="40000"/>
                  <a:lumOff val="60000"/>
                </a:schemeClr>
              </a:buClr>
              <a:buFont typeface="Wingdings 3" charset="2"/>
              <a:buChar char=""/>
              <a:defRPr/>
            </a:pPr>
            <a:r>
              <a:rPr lang="en-US" sz="2400" dirty="0" smtClean="0"/>
              <a:t>Currency includes all currency notes, postal notes, postal orders, money orders, cheques, drafts, travellers cheques, letter of credit, bills of exchange and promissory notes, credit card or such other similar instruments, as may be notified by the Reserve bank.</a:t>
            </a:r>
          </a:p>
          <a:p>
            <a:pPr marL="0" indent="0" eaLnBrk="1" fontAlgn="auto" hangingPunct="1">
              <a:spcAft>
                <a:spcPts val="0"/>
              </a:spcAft>
              <a:buClr>
                <a:schemeClr val="bg2">
                  <a:lumMod val="40000"/>
                  <a:lumOff val="60000"/>
                </a:schemeClr>
              </a:buClr>
              <a:buFont typeface="Wingdings 3" pitchFamily="18" charset="2"/>
              <a:buNone/>
              <a:defRPr/>
            </a:pPr>
            <a:endParaRPr lang="en-US" sz="2400" dirty="0" smtClean="0"/>
          </a:p>
          <a:p>
            <a:pPr eaLnBrk="1" fontAlgn="auto" hangingPunct="1">
              <a:spcAft>
                <a:spcPts val="0"/>
              </a:spcAft>
              <a:buClr>
                <a:schemeClr val="bg2">
                  <a:lumMod val="40000"/>
                  <a:lumOff val="60000"/>
                </a:schemeClr>
              </a:buClr>
              <a:buFont typeface="Wingdings 3" charset="2"/>
              <a:buChar char=""/>
              <a:defRPr/>
            </a:pPr>
            <a:r>
              <a:rPr lang="en-US" sz="2400" b="1" u="sng" dirty="0" smtClean="0"/>
              <a:t>Currency Notes [Sec 2 (i)]</a:t>
            </a:r>
          </a:p>
          <a:p>
            <a:pPr eaLnBrk="1" fontAlgn="auto" hangingPunct="1">
              <a:spcAft>
                <a:spcPts val="0"/>
              </a:spcAft>
              <a:buClr>
                <a:schemeClr val="bg2">
                  <a:lumMod val="40000"/>
                  <a:lumOff val="60000"/>
                </a:schemeClr>
              </a:buClr>
              <a:buFont typeface="Wingdings 3" charset="2"/>
              <a:buChar char=""/>
              <a:tabLst>
                <a:tab pos="4911725" algn="l"/>
              </a:tabLst>
              <a:defRPr/>
            </a:pPr>
            <a:r>
              <a:rPr lang="en-US" sz="2400" dirty="0" smtClean="0"/>
              <a:t>It means and includes cash in the form of coins and bank notes.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10000"/>
          </a:bodyPr>
          <a:lstStyle/>
          <a:p>
            <a:pPr>
              <a:buClr>
                <a:schemeClr val="bg2">
                  <a:lumMod val="40000"/>
                  <a:lumOff val="60000"/>
                </a:schemeClr>
              </a:buClr>
              <a:buFont typeface="Wingdings 3" charset="2"/>
              <a:buChar char=""/>
              <a:defRPr/>
            </a:pPr>
            <a:r>
              <a:rPr lang="en-US" sz="3200" b="1" u="sng" dirty="0" smtClean="0"/>
              <a:t>Provisions :-</a:t>
            </a:r>
          </a:p>
          <a:p>
            <a:pPr>
              <a:buClr>
                <a:schemeClr val="bg2">
                  <a:lumMod val="40000"/>
                  <a:lumOff val="60000"/>
                </a:schemeClr>
              </a:buClr>
              <a:buFont typeface="Wingdings 3" charset="2"/>
              <a:buChar char=""/>
              <a:defRPr/>
            </a:pPr>
            <a:r>
              <a:rPr lang="en-US" sz="2800" dirty="0" smtClean="0"/>
              <a:t>The act extends to whole of India. It is highly user friendly and seeks to promote foreign trade and facilitate payments. Following are a few provisions of FEMA</a:t>
            </a:r>
          </a:p>
          <a:p>
            <a:pPr>
              <a:buClr>
                <a:schemeClr val="bg2">
                  <a:lumMod val="40000"/>
                  <a:lumOff val="60000"/>
                </a:schemeClr>
              </a:buClr>
              <a:buFont typeface="Wingdings 3" charset="2"/>
              <a:buChar char=""/>
              <a:defRPr/>
            </a:pPr>
            <a:r>
              <a:rPr lang="en-US" sz="2800" b="1" u="sng" dirty="0" smtClean="0"/>
              <a:t>Dealing in Foreign Exchange [Sec 3]</a:t>
            </a:r>
          </a:p>
          <a:p>
            <a:pPr>
              <a:buClr>
                <a:schemeClr val="bg2">
                  <a:lumMod val="40000"/>
                  <a:lumOff val="60000"/>
                </a:schemeClr>
              </a:buClr>
              <a:buFont typeface="Wingdings 3" charset="2"/>
              <a:buChar char=""/>
              <a:defRPr/>
            </a:pPr>
            <a:r>
              <a:rPr lang="en-US" sz="2800" dirty="0" smtClean="0"/>
              <a:t>No person shall deal in or transfer any foreign exchange or foreign security to any person, make any payment to or to the credit of any person resident outside India in any manner, receive any payments by order or on behalf of any person resident outside India in any manner, and enter into any financial transaction in India as consideration for or in association with acquisition, creation or transfer of the right to acquire any asset outside India by any person, without permission from the Reserve Bank.</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019800"/>
          </a:xfrm>
        </p:spPr>
        <p:txBody>
          <a:bodyPr>
            <a:normAutofit fontScale="70000" lnSpcReduction="20000"/>
          </a:bodyPr>
          <a:lstStyle/>
          <a:p>
            <a:pPr>
              <a:buClr>
                <a:schemeClr val="bg2">
                  <a:lumMod val="40000"/>
                  <a:lumOff val="60000"/>
                </a:schemeClr>
              </a:buClr>
              <a:buFont typeface="Wingdings 3" charset="2"/>
              <a:buChar char=""/>
              <a:defRPr/>
            </a:pPr>
            <a:r>
              <a:rPr lang="en-US" sz="2800" b="1" u="sng" dirty="0" smtClean="0"/>
              <a:t>Holding of Foreign Exchange [Sec 4]</a:t>
            </a:r>
          </a:p>
          <a:p>
            <a:pPr>
              <a:buClr>
                <a:schemeClr val="bg2">
                  <a:lumMod val="40000"/>
                  <a:lumOff val="60000"/>
                </a:schemeClr>
              </a:buClr>
              <a:buFont typeface="Wingdings 3" charset="2"/>
              <a:buChar char=""/>
              <a:defRPr/>
            </a:pPr>
            <a:r>
              <a:rPr lang="en-US" sz="2800" dirty="0" smtClean="0"/>
              <a:t>No person, resident in India shall acquire, hold, own, possess or transfer any foreign exchange, foreign security or any immovable property situated outside India, without permission from the Reserve </a:t>
            </a:r>
            <a:r>
              <a:rPr lang="en-US" sz="2800" dirty="0" smtClean="0"/>
              <a:t>Bank</a:t>
            </a:r>
          </a:p>
          <a:p>
            <a:pPr>
              <a:buClr>
                <a:schemeClr val="bg2">
                  <a:lumMod val="40000"/>
                  <a:lumOff val="60000"/>
                </a:schemeClr>
              </a:buClr>
              <a:buFont typeface="Wingdings 3" charset="2"/>
              <a:buChar char=""/>
              <a:defRPr/>
            </a:pPr>
            <a:endParaRPr lang="en-US" sz="2800" dirty="0" smtClean="0"/>
          </a:p>
          <a:p>
            <a:pPr>
              <a:buClr>
                <a:schemeClr val="bg2">
                  <a:lumMod val="40000"/>
                  <a:lumOff val="60000"/>
                </a:schemeClr>
              </a:buClr>
              <a:buFont typeface="Wingdings 3" charset="2"/>
              <a:buChar char=""/>
              <a:defRPr/>
            </a:pPr>
            <a:r>
              <a:rPr lang="en-US" sz="2800" b="1" u="sng" dirty="0" smtClean="0"/>
              <a:t> Current </a:t>
            </a:r>
            <a:r>
              <a:rPr lang="en-US" sz="2800" b="1" u="sng" dirty="0" smtClean="0"/>
              <a:t>Account transaction [Sec 5]</a:t>
            </a:r>
          </a:p>
          <a:p>
            <a:pPr>
              <a:buClr>
                <a:schemeClr val="bg2">
                  <a:lumMod val="40000"/>
                  <a:lumOff val="60000"/>
                </a:schemeClr>
              </a:buClr>
              <a:buFont typeface="Wingdings 3" charset="2"/>
              <a:buChar char=""/>
              <a:defRPr/>
            </a:pPr>
            <a:r>
              <a:rPr lang="en-US" sz="2800" dirty="0" smtClean="0"/>
              <a:t>Any person may sell or draw foreign exchange to or from an </a:t>
            </a:r>
            <a:r>
              <a:rPr lang="en-US" sz="2800" dirty="0" err="1" smtClean="0"/>
              <a:t>authorised</a:t>
            </a:r>
            <a:r>
              <a:rPr lang="en-US" sz="2800" dirty="0" smtClean="0"/>
              <a:t> person if such sell or </a:t>
            </a:r>
            <a:r>
              <a:rPr lang="en-US" sz="2800" dirty="0" err="1" smtClean="0"/>
              <a:t>drawal</a:t>
            </a:r>
            <a:r>
              <a:rPr lang="en-US" sz="2800" dirty="0" smtClean="0"/>
              <a:t> is a current account transaction.</a:t>
            </a:r>
          </a:p>
          <a:p>
            <a:pPr marL="0" indent="0">
              <a:buClr>
                <a:schemeClr val="bg2">
                  <a:lumMod val="40000"/>
                  <a:lumOff val="60000"/>
                </a:schemeClr>
              </a:buClr>
              <a:buNone/>
              <a:defRPr/>
            </a:pPr>
            <a:r>
              <a:rPr lang="en-US" sz="2800" dirty="0" smtClean="0"/>
              <a:t>    According to Sec 2 (j) “current account transaction means a transaction other than a capital account transaction”. It includes the following items</a:t>
            </a:r>
          </a:p>
          <a:p>
            <a:pPr marL="514350" indent="-514350">
              <a:buClr>
                <a:schemeClr val="bg2">
                  <a:lumMod val="40000"/>
                  <a:lumOff val="60000"/>
                </a:schemeClr>
              </a:buClr>
              <a:buFont typeface="Wingdings 3" pitchFamily="18" charset="2"/>
              <a:buAutoNum type="romanLcParenBoth"/>
              <a:defRPr/>
            </a:pPr>
            <a:r>
              <a:rPr lang="en-US" sz="2800" dirty="0" smtClean="0"/>
              <a:t>Payment due in connection with foreign trade, other current account business, services and short term banking and credit facilities in the ordinary course of business.</a:t>
            </a:r>
          </a:p>
          <a:p>
            <a:pPr marL="514350" indent="-514350">
              <a:buClr>
                <a:schemeClr val="bg2">
                  <a:lumMod val="40000"/>
                  <a:lumOff val="60000"/>
                </a:schemeClr>
              </a:buClr>
              <a:buFont typeface="Wingdings 3" pitchFamily="18" charset="2"/>
              <a:buAutoNum type="romanLcParenBoth"/>
              <a:defRPr/>
            </a:pPr>
            <a:r>
              <a:rPr lang="en-US" sz="2800" dirty="0" smtClean="0"/>
              <a:t>Payments due as interest on loans and as net income from investments.</a:t>
            </a:r>
          </a:p>
          <a:p>
            <a:pPr marL="514350" indent="-514350">
              <a:buClr>
                <a:schemeClr val="bg2">
                  <a:lumMod val="40000"/>
                  <a:lumOff val="60000"/>
                </a:schemeClr>
              </a:buClr>
              <a:buFont typeface="Wingdings 3" pitchFamily="18" charset="2"/>
              <a:buAutoNum type="romanLcParenBoth"/>
              <a:defRPr/>
            </a:pPr>
            <a:r>
              <a:rPr lang="en-US" sz="2800" dirty="0" smtClean="0"/>
              <a:t>Remittance for living expenses of parents, spouse and children residing abroad</a:t>
            </a:r>
          </a:p>
          <a:p>
            <a:pPr marL="514350" indent="-514350">
              <a:buClr>
                <a:schemeClr val="bg2">
                  <a:lumMod val="40000"/>
                  <a:lumOff val="60000"/>
                </a:schemeClr>
              </a:buClr>
              <a:buFont typeface="Wingdings 3" pitchFamily="18" charset="2"/>
              <a:buAutoNum type="romanLcParenBoth"/>
              <a:defRPr/>
            </a:pPr>
            <a:r>
              <a:rPr lang="en-US" sz="2800" dirty="0" smtClean="0"/>
              <a:t>Expenses in connection with foreign travel, education and medical care of parents, spouse and children      and</a:t>
            </a:r>
          </a:p>
          <a:p>
            <a:pPr marL="514350" indent="-514350">
              <a:buClr>
                <a:schemeClr val="bg2">
                  <a:lumMod val="40000"/>
                  <a:lumOff val="60000"/>
                </a:schemeClr>
              </a:buClr>
              <a:buFont typeface="Wingdings 3" pitchFamily="18" charset="2"/>
              <a:buAutoNum type="romanLcParenBoth"/>
              <a:defRPr/>
            </a:pPr>
            <a:r>
              <a:rPr lang="en-US" sz="2800" dirty="0" smtClean="0"/>
              <a:t>Other transaction that is not a part of capital account transaction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096000"/>
          </a:xfrm>
        </p:spPr>
        <p:txBody>
          <a:bodyPr>
            <a:normAutofit fontScale="92500" lnSpcReduction="20000"/>
          </a:bodyPr>
          <a:lstStyle/>
          <a:p>
            <a:pPr>
              <a:buClr>
                <a:schemeClr val="bg2">
                  <a:lumMod val="40000"/>
                  <a:lumOff val="60000"/>
                </a:schemeClr>
              </a:buClr>
              <a:buFont typeface="Wingdings 3" charset="2"/>
              <a:buChar char=""/>
              <a:defRPr/>
            </a:pPr>
            <a:r>
              <a:rPr lang="en-US" sz="2800" b="1" u="sng" dirty="0" smtClean="0"/>
              <a:t>Capital Account transaction [Sec 6]</a:t>
            </a:r>
          </a:p>
          <a:p>
            <a:pPr>
              <a:buClr>
                <a:schemeClr val="bg2">
                  <a:lumMod val="40000"/>
                  <a:lumOff val="60000"/>
                </a:schemeClr>
              </a:buClr>
              <a:buFont typeface="Wingdings 3" charset="2"/>
              <a:buChar char=""/>
              <a:defRPr/>
            </a:pPr>
            <a:r>
              <a:rPr lang="en-US" sz="2800" dirty="0" smtClean="0"/>
              <a:t>Any person may sell or draw foreign exchange to or from an </a:t>
            </a:r>
            <a:r>
              <a:rPr lang="en-US" sz="2800" dirty="0" err="1" smtClean="0"/>
              <a:t>authorised</a:t>
            </a:r>
            <a:r>
              <a:rPr lang="en-US" sz="2800" dirty="0" smtClean="0"/>
              <a:t> person for a capital account transaction. </a:t>
            </a:r>
          </a:p>
          <a:p>
            <a:pPr>
              <a:buClr>
                <a:schemeClr val="bg2">
                  <a:lumMod val="40000"/>
                  <a:lumOff val="60000"/>
                </a:schemeClr>
              </a:buClr>
              <a:buFont typeface="Wingdings 3" charset="2"/>
              <a:buChar char=""/>
              <a:defRPr/>
            </a:pPr>
            <a:r>
              <a:rPr lang="en-US" sz="2800" dirty="0" smtClean="0"/>
              <a:t>The Reserve Bank may, in consultation with the Central government, specify any class or classes of capital account transactions which are permissible and limit up to which foreign exchange shall be admissible for such transactions</a:t>
            </a:r>
          </a:p>
          <a:p>
            <a:pPr>
              <a:buClr>
                <a:schemeClr val="bg2">
                  <a:lumMod val="40000"/>
                  <a:lumOff val="60000"/>
                </a:schemeClr>
              </a:buClr>
              <a:buFont typeface="Wingdings 3" charset="2"/>
              <a:buChar char=""/>
              <a:defRPr/>
            </a:pPr>
            <a:r>
              <a:rPr lang="en-US" sz="2800" b="1" u="sng" dirty="0" smtClean="0"/>
              <a:t>Export of Goods and Services [Sec 7]</a:t>
            </a:r>
          </a:p>
          <a:p>
            <a:pPr>
              <a:buClr>
                <a:schemeClr val="bg2">
                  <a:lumMod val="40000"/>
                  <a:lumOff val="60000"/>
                </a:schemeClr>
              </a:buClr>
              <a:buFont typeface="Wingdings 3" charset="2"/>
              <a:buChar char=""/>
              <a:defRPr/>
            </a:pPr>
            <a:r>
              <a:rPr lang="en-US" sz="2800" dirty="0" smtClean="0"/>
              <a:t>Every exporter of goods and services shall furnish to the Reserve Bank details regarding the export value of such goods and services.</a:t>
            </a:r>
          </a:p>
          <a:p>
            <a:pPr>
              <a:buClr>
                <a:schemeClr val="bg2">
                  <a:lumMod val="40000"/>
                  <a:lumOff val="60000"/>
                </a:schemeClr>
              </a:buClr>
              <a:buFont typeface="Wingdings 3" charset="2"/>
              <a:buChar char=""/>
              <a:defRPr/>
            </a:pPr>
            <a:r>
              <a:rPr lang="en-US" sz="2800" b="1" u="sng" dirty="0" err="1" smtClean="0"/>
              <a:t>Realisation</a:t>
            </a:r>
            <a:r>
              <a:rPr lang="en-US" sz="2800" b="1" u="sng" dirty="0" smtClean="0"/>
              <a:t> and Repatriation of Foreign exchange [Sec 8]</a:t>
            </a:r>
          </a:p>
          <a:p>
            <a:pPr>
              <a:buClr>
                <a:schemeClr val="bg2">
                  <a:lumMod val="40000"/>
                  <a:lumOff val="60000"/>
                </a:schemeClr>
              </a:buClr>
              <a:buFont typeface="Wingdings 3" charset="2"/>
              <a:buChar char=""/>
              <a:defRPr/>
            </a:pPr>
            <a:r>
              <a:rPr lang="en-US" sz="2800" dirty="0" smtClean="0"/>
              <a:t>Where any amount of foreign exchange is due or accrued to any person resident in India, such a person shall take step to </a:t>
            </a:r>
            <a:r>
              <a:rPr lang="en-US" sz="2800" dirty="0" err="1" smtClean="0"/>
              <a:t>realise</a:t>
            </a:r>
            <a:r>
              <a:rPr lang="en-US" sz="2800" dirty="0" smtClean="0"/>
              <a:t> and repatriate to India, such foreign exchange within a specified period of time.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2484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ctr">
              <a:buNone/>
            </a:pPr>
            <a:r>
              <a:rPr lang="en-US" sz="6000" dirty="0" smtClean="0"/>
              <a:t>Thank You</a:t>
            </a:r>
            <a:endParaRPr lang="en-US" sz="6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1053</Words>
  <Application>Microsoft Office PowerPoint</Application>
  <PresentationFormat>On-screen Show (4:3)</PresentationFormat>
  <Paragraphs>68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FOREIGN EXCHANGE MANAGEMENT ACT 1991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EXCHANGE MANAGEMENT ACT 1991</dc:title>
  <dc:creator>Rashmita</dc:creator>
  <cp:lastModifiedBy>Rashmita</cp:lastModifiedBy>
  <cp:revision>1</cp:revision>
  <dcterms:created xsi:type="dcterms:W3CDTF">2020-05-14T14:51:10Z</dcterms:created>
  <dcterms:modified xsi:type="dcterms:W3CDTF">2020-05-14T15:10:05Z</dcterms:modified>
</cp:coreProperties>
</file>