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F8D0FAB2-B550-4E23-A31A-6812C0FBF6F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794164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D0FAB2-B550-4E23-A31A-6812C0FBF6F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29838118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D0FAB2-B550-4E23-A31A-6812C0FBF6F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3995583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F8D0FAB2-B550-4E23-A31A-6812C0FBF6F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4121157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0FAB2-B550-4E23-A31A-6812C0FBF6F7}" type="datetimeFigureOut">
              <a:rPr lang="en-IN" smtClean="0"/>
              <a:t>09-06-2020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1167113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F8D0FAB2-B550-4E23-A31A-6812C0FBF6F7}" type="datetimeFigureOut">
              <a:rPr lang="en-IN" smtClean="0"/>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244796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F8D0FAB2-B550-4E23-A31A-6812C0FBF6F7}" type="datetimeFigureOut">
              <a:rPr lang="en-IN" smtClean="0"/>
              <a:t>09-06-2020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1995557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F8D0FAB2-B550-4E23-A31A-6812C0FBF6F7}" type="datetimeFigureOut">
              <a:rPr lang="en-IN" smtClean="0"/>
              <a:t>09-06-2020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458801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0FAB2-B550-4E23-A31A-6812C0FBF6F7}" type="datetimeFigureOut">
              <a:rPr lang="en-IN" smtClean="0"/>
              <a:t>09-06-2020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2716872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0FAB2-B550-4E23-A31A-6812C0FBF6F7}" type="datetimeFigureOut">
              <a:rPr lang="en-IN" smtClean="0"/>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181083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0FAB2-B550-4E23-A31A-6812C0FBF6F7}" type="datetimeFigureOut">
              <a:rPr lang="en-IN" smtClean="0"/>
              <a:t>09-06-2020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B3269E4-5F8A-42A2-9ACD-629A9123A881}" type="slidenum">
              <a:rPr lang="en-IN" smtClean="0"/>
              <a:t>‹#›</a:t>
            </a:fld>
            <a:endParaRPr lang="en-IN"/>
          </a:p>
        </p:txBody>
      </p:sp>
    </p:spTree>
    <p:extLst>
      <p:ext uri="{BB962C8B-B14F-4D97-AF65-F5344CB8AC3E}">
        <p14:creationId xmlns:p14="http://schemas.microsoft.com/office/powerpoint/2010/main" val="178965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0FAB2-B550-4E23-A31A-6812C0FBF6F7}" type="datetimeFigureOut">
              <a:rPr lang="en-IN" smtClean="0"/>
              <a:t>09-06-2020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3269E4-5F8A-42A2-9ACD-629A9123A881}" type="slidenum">
              <a:rPr lang="en-IN" smtClean="0"/>
              <a:t>‹#›</a:t>
            </a:fld>
            <a:endParaRPr lang="en-IN"/>
          </a:p>
        </p:txBody>
      </p:sp>
    </p:spTree>
    <p:extLst>
      <p:ext uri="{BB962C8B-B14F-4D97-AF65-F5344CB8AC3E}">
        <p14:creationId xmlns:p14="http://schemas.microsoft.com/office/powerpoint/2010/main" val="1046487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latin typeface="Times New Roman" pitchFamily="18" charset="0"/>
                <a:cs typeface="Times New Roman" pitchFamily="18" charset="0"/>
              </a:rPr>
              <a:t>Foreign Policy formulation</a:t>
            </a:r>
            <a:endParaRPr lang="en-IN"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IN" b="1" i="1" dirty="0" smtClean="0">
                <a:latin typeface="Times New Roman" pitchFamily="18" charset="0"/>
                <a:cs typeface="Times New Roman" pitchFamily="18" charset="0"/>
              </a:rPr>
              <a:t>B.A Fourth Semester (Major)</a:t>
            </a:r>
          </a:p>
          <a:p>
            <a:r>
              <a:rPr lang="en-IN" b="1" i="1" dirty="0" smtClean="0">
                <a:latin typeface="Times New Roman" pitchFamily="18" charset="0"/>
                <a:cs typeface="Times New Roman" pitchFamily="18" charset="0"/>
              </a:rPr>
              <a:t>Paper- I</a:t>
            </a:r>
          </a:p>
          <a:p>
            <a:r>
              <a:rPr lang="en-IN" b="1" i="1" dirty="0" smtClean="0">
                <a:latin typeface="Times New Roman" pitchFamily="18" charset="0"/>
                <a:cs typeface="Times New Roman" pitchFamily="18" charset="0"/>
              </a:rPr>
              <a:t>By T. </a:t>
            </a:r>
            <a:r>
              <a:rPr lang="en-IN" b="1" i="1" dirty="0" smtClean="0">
                <a:latin typeface="Times New Roman" pitchFamily="18" charset="0"/>
                <a:cs typeface="Times New Roman" pitchFamily="18" charset="0"/>
              </a:rPr>
              <a:t>R .</a:t>
            </a:r>
            <a:r>
              <a:rPr lang="en-IN" b="1" i="1" dirty="0" err="1" smtClean="0">
                <a:latin typeface="Times New Roman" pitchFamily="18" charset="0"/>
                <a:cs typeface="Times New Roman" pitchFamily="18" charset="0"/>
              </a:rPr>
              <a:t>Baruah</a:t>
            </a:r>
            <a:endParaRPr lang="en-IN" b="1" i="1" dirty="0">
              <a:latin typeface="Times New Roman" pitchFamily="18" charset="0"/>
              <a:cs typeface="Times New Roman" pitchFamily="18" charset="0"/>
            </a:endParaRPr>
          </a:p>
        </p:txBody>
      </p:sp>
    </p:spTree>
    <p:extLst>
      <p:ext uri="{BB962C8B-B14F-4D97-AF65-F5344CB8AC3E}">
        <p14:creationId xmlns:p14="http://schemas.microsoft.com/office/powerpoint/2010/main" val="1162130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55576" y="1340768"/>
            <a:ext cx="7272808" cy="5078313"/>
          </a:xfrm>
          <a:prstGeom prst="rect">
            <a:avLst/>
          </a:prstGeom>
          <a:noFill/>
        </p:spPr>
        <p:txBody>
          <a:bodyPr wrap="square" rtlCol="0">
            <a:spAutoFit/>
          </a:bodyPr>
          <a:lstStyle/>
          <a:p>
            <a:r>
              <a:rPr lang="en-IN" b="1" u="sng" dirty="0" smtClean="0">
                <a:latin typeface="Times New Roman" pitchFamily="18" charset="0"/>
                <a:cs typeface="Times New Roman" pitchFamily="18" charset="0"/>
              </a:rPr>
              <a:t>Introduction:</a:t>
            </a:r>
          </a:p>
          <a:p>
            <a:pPr algn="just"/>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Foreign Policy is one of the wheels with which the process of international politics operates. It is an important key to the rational explanation of international behaviour. It is not very easy to understand the interstate </a:t>
            </a:r>
            <a:r>
              <a:rPr lang="en-IN" dirty="0" err="1" smtClean="0">
                <a:latin typeface="Times New Roman" pitchFamily="18" charset="0"/>
                <a:cs typeface="Times New Roman" pitchFamily="18" charset="0"/>
              </a:rPr>
              <a:t>rela</a:t>
            </a:r>
            <a:r>
              <a:rPr lang="en-IN" dirty="0" smtClean="0">
                <a:latin typeface="Times New Roman" pitchFamily="18" charset="0"/>
                <a:cs typeface="Times New Roman" pitchFamily="18" charset="0"/>
              </a:rPr>
              <a:t>- </a:t>
            </a:r>
            <a:r>
              <a:rPr lang="en-IN" dirty="0" err="1" smtClean="0">
                <a:latin typeface="Times New Roman" pitchFamily="18" charset="0"/>
                <a:cs typeface="Times New Roman" pitchFamily="18" charset="0"/>
              </a:rPr>
              <a:t>tion</a:t>
            </a:r>
            <a:r>
              <a:rPr lang="en-IN" dirty="0" smtClean="0">
                <a:latin typeface="Times New Roman" pitchFamily="18" charset="0"/>
                <a:cs typeface="Times New Roman" pitchFamily="18" charset="0"/>
              </a:rPr>
              <a:t> without understanding the foreign policy of the states. It is very essential to learn the concept of foreign policy before deducing any conclusion in international politics. It consists of the national interests of a state that are to be furthered in relation to other states and thus foreign policy could be regarded as a part of national policy. </a:t>
            </a:r>
            <a:r>
              <a:rPr lang="en-IN" dirty="0" smtClean="0">
                <a:latin typeface="Times New Roman" pitchFamily="18" charset="0"/>
                <a:cs typeface="Times New Roman" pitchFamily="18" charset="0"/>
              </a:rPr>
              <a:t>Present situation is such that </a:t>
            </a:r>
            <a:r>
              <a:rPr lang="en-IN" dirty="0" smtClean="0">
                <a:latin typeface="Times New Roman" pitchFamily="18" charset="0"/>
                <a:cs typeface="Times New Roman" pitchFamily="18" charset="0"/>
              </a:rPr>
              <a:t>all countries of the world are interdependent so foreign policy formulation is very important part of national policy.</a:t>
            </a:r>
          </a:p>
          <a:p>
            <a:pPr algn="just"/>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Foreign policy may be broadly defined as the policy of nations towards other nations. According George </a:t>
            </a:r>
            <a:r>
              <a:rPr lang="en-IN" dirty="0" err="1" smtClean="0">
                <a:latin typeface="Times New Roman" pitchFamily="18" charset="0"/>
                <a:cs typeface="Times New Roman" pitchFamily="18" charset="0"/>
              </a:rPr>
              <a:t>Modelski</a:t>
            </a:r>
            <a:r>
              <a:rPr lang="en-IN" dirty="0" smtClean="0">
                <a:latin typeface="Times New Roman" pitchFamily="18" charset="0"/>
                <a:cs typeface="Times New Roman" pitchFamily="18" charset="0"/>
              </a:rPr>
              <a:t>-It is the system of activities evolved by the communities for changing the behaviour of other nations and adjusting their own activities to the international environment. Foreign policy involved the formulation and implementation of a group of principles which share the behaviour pattern of a state while negotiating with other states to protect and further its vital interests.</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1375020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1124744"/>
            <a:ext cx="7416824" cy="5078313"/>
          </a:xfrm>
          <a:prstGeom prst="rect">
            <a:avLst/>
          </a:prstGeom>
          <a:noFill/>
        </p:spPr>
        <p:txBody>
          <a:bodyPr wrap="square" rtlCol="0">
            <a:spAutoFit/>
          </a:bodyPr>
          <a:lstStyle/>
          <a:p>
            <a:pPr algn="just"/>
            <a:r>
              <a:rPr lang="en-IN" dirty="0" smtClean="0">
                <a:latin typeface="Times New Roman" pitchFamily="18" charset="0"/>
                <a:cs typeface="Times New Roman" pitchFamily="18" charset="0"/>
              </a:rPr>
              <a:t>Foreign policy could be defined as a key concept in the process by which a state translates its broadly conceived goals and interests in to concrete course of action to attain these objectives and preserve its interests</a:t>
            </a:r>
            <a:r>
              <a:rPr lang="en-IN" dirty="0">
                <a:latin typeface="Times New Roman" pitchFamily="18" charset="0"/>
                <a:cs typeface="Times New Roman" pitchFamily="18" charset="0"/>
              </a:rPr>
              <a:t>. A foreign policy is a set of pre-established strategies designed and implemented systematically to manage a country's relationships with other nations. They are structured guidelines that regulate international political dealings. Foreign policy or foreign relations refers to how a government deals with other countries</a:t>
            </a: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The government chooses its foreign affairs policy to safeguard the interests of the nation and its citizens. </a:t>
            </a: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IN" b="1" u="sng" dirty="0" smtClean="0">
                <a:latin typeface="Times New Roman" pitchFamily="18" charset="0"/>
                <a:cs typeface="Times New Roman" pitchFamily="18" charset="0"/>
              </a:rPr>
              <a:t>Objectives of foreign policy </a:t>
            </a:r>
            <a:r>
              <a:rPr lang="en-IN" dirty="0" smtClean="0">
                <a:latin typeface="Times New Roman" pitchFamily="18" charset="0"/>
                <a:cs typeface="Times New Roman" pitchFamily="18" charset="0"/>
              </a:rPr>
              <a:t>:</a:t>
            </a:r>
          </a:p>
          <a:p>
            <a:pPr algn="just"/>
            <a:r>
              <a:rPr lang="en-IN" dirty="0" smtClean="0">
                <a:latin typeface="Times New Roman" pitchFamily="18" charset="0"/>
                <a:cs typeface="Times New Roman" pitchFamily="18" charset="0"/>
              </a:rPr>
              <a:t>The objectives of a nations foreign policy are-</a:t>
            </a:r>
          </a:p>
          <a:p>
            <a:pPr algn="just"/>
            <a:r>
              <a:rPr lang="en-IN" dirty="0" smtClean="0">
                <a:latin typeface="Times New Roman" pitchFamily="18" charset="0"/>
                <a:cs typeface="Times New Roman" pitchFamily="18" charset="0"/>
              </a:rPr>
              <a:t>1.To maintain the integrity of the states.</a:t>
            </a:r>
          </a:p>
          <a:p>
            <a:pPr algn="just"/>
            <a:r>
              <a:rPr lang="en-IN" dirty="0" smtClean="0">
                <a:latin typeface="Times New Roman" pitchFamily="18" charset="0"/>
                <a:cs typeface="Times New Roman" pitchFamily="18" charset="0"/>
              </a:rPr>
              <a:t>2.To promote economic interests with other states</a:t>
            </a:r>
          </a:p>
          <a:p>
            <a:pPr algn="just"/>
            <a:r>
              <a:rPr lang="en-IN" dirty="0" smtClean="0">
                <a:latin typeface="Times New Roman" pitchFamily="18" charset="0"/>
                <a:cs typeface="Times New Roman" pitchFamily="18" charset="0"/>
              </a:rPr>
              <a:t>3.Providing national security and protecting national prestige.</a:t>
            </a:r>
          </a:p>
          <a:p>
            <a:pPr algn="just"/>
            <a:r>
              <a:rPr lang="en-IN" dirty="0" smtClean="0">
                <a:latin typeface="Times New Roman" pitchFamily="18" charset="0"/>
                <a:cs typeface="Times New Roman" pitchFamily="18" charset="0"/>
              </a:rPr>
              <a:t>4. Developing national power and maintaining national order etc.</a:t>
            </a:r>
          </a:p>
          <a:p>
            <a:pPr algn="just"/>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The sum total of the goal objectives of a nations foreign policy constitute  its national interest.</a:t>
            </a:r>
          </a:p>
        </p:txBody>
      </p:sp>
    </p:spTree>
    <p:extLst>
      <p:ext uri="{BB962C8B-B14F-4D97-AF65-F5344CB8AC3E}">
        <p14:creationId xmlns:p14="http://schemas.microsoft.com/office/powerpoint/2010/main" val="5847555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052736"/>
            <a:ext cx="7992888" cy="4801314"/>
          </a:xfrm>
          <a:prstGeom prst="rect">
            <a:avLst/>
          </a:prstGeom>
          <a:noFill/>
        </p:spPr>
        <p:txBody>
          <a:bodyPr wrap="square" rtlCol="0">
            <a:spAutoFit/>
          </a:bodyPr>
          <a:lstStyle/>
          <a:p>
            <a:pPr algn="just"/>
            <a:r>
              <a:rPr lang="en-IN" b="1" u="sng" dirty="0">
                <a:latin typeface="Times New Roman" pitchFamily="18" charset="0"/>
                <a:cs typeface="Times New Roman" pitchFamily="18" charset="0"/>
              </a:rPr>
              <a:t>Principles of Foreign Policy:</a:t>
            </a:r>
          </a:p>
          <a:p>
            <a:pPr algn="just"/>
            <a:r>
              <a:rPr lang="en-IN" dirty="0">
                <a:latin typeface="Times New Roman" pitchFamily="18" charset="0"/>
                <a:cs typeface="Times New Roman" pitchFamily="18" charset="0"/>
              </a:rPr>
              <a:t>There are some necessary principles to be followed by all nations  while formulating its foreign policy. These are-</a:t>
            </a:r>
          </a:p>
          <a:p>
            <a:pPr algn="just"/>
            <a:r>
              <a:rPr lang="en-IN" dirty="0">
                <a:latin typeface="Times New Roman" pitchFamily="18" charset="0"/>
                <a:cs typeface="Times New Roman" pitchFamily="18" charset="0"/>
              </a:rPr>
              <a:t>1. To safeguard the territorial integrity of the state is the first essential principle of foreign policy. It is the primary duty of the state to protect </a:t>
            </a:r>
            <a:r>
              <a:rPr lang="en-IN" dirty="0" smtClean="0">
                <a:latin typeface="Times New Roman" pitchFamily="18" charset="0"/>
                <a:cs typeface="Times New Roman" pitchFamily="18" charset="0"/>
              </a:rPr>
              <a:t>the property </a:t>
            </a:r>
            <a:r>
              <a:rPr lang="en-IN" dirty="0" smtClean="0">
                <a:latin typeface="Times New Roman" pitchFamily="18" charset="0"/>
                <a:cs typeface="Times New Roman" pitchFamily="18" charset="0"/>
              </a:rPr>
              <a:t>of its citizens and to safeguard their interests. In this connection those states who aims at protecting their own territory follow the policy of Status quo.</a:t>
            </a:r>
          </a:p>
          <a:p>
            <a:pPr algn="just"/>
            <a:r>
              <a:rPr lang="en-IN" dirty="0" smtClean="0">
                <a:latin typeface="Times New Roman" pitchFamily="18" charset="0"/>
                <a:cs typeface="Times New Roman" pitchFamily="18" charset="0"/>
              </a:rPr>
              <a:t>2. Another principle is the theory of bargaining. Interdependence of the states is an important phenomenon in international politics. All states whether big or small are interdependent . Foreign policy tries to create a balance with bargaining.</a:t>
            </a:r>
          </a:p>
          <a:p>
            <a:pPr algn="just"/>
            <a:r>
              <a:rPr lang="en-IN" dirty="0" smtClean="0">
                <a:latin typeface="Times New Roman" pitchFamily="18" charset="0"/>
                <a:cs typeface="Times New Roman" pitchFamily="18" charset="0"/>
              </a:rPr>
              <a:t>3. Protection of national interests is another important principle in the foreign policy formulation. Foreign policy seeks to promote its national interests ,as the primary interest of each state is self preservation, security and well being of its citizens.</a:t>
            </a:r>
          </a:p>
          <a:p>
            <a:pPr algn="just"/>
            <a:r>
              <a:rPr lang="en-IN" dirty="0" smtClean="0">
                <a:latin typeface="Times New Roman" pitchFamily="18" charset="0"/>
                <a:cs typeface="Times New Roman" pitchFamily="18" charset="0"/>
              </a:rPr>
              <a:t>4. To promote the economic interests of the country is another principle of foreign policy. Thus such a foreign  policy should be formulated which could help in the economic prosperity of the state . Foreign policy also aims at enhancing the influence of the state in international field.</a:t>
            </a:r>
          </a:p>
        </p:txBody>
      </p:sp>
    </p:spTree>
    <p:extLst>
      <p:ext uri="{BB962C8B-B14F-4D97-AF65-F5344CB8AC3E}">
        <p14:creationId xmlns:p14="http://schemas.microsoft.com/office/powerpoint/2010/main" val="23923939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908720"/>
            <a:ext cx="7704856" cy="4801314"/>
          </a:xfrm>
          <a:prstGeom prst="rect">
            <a:avLst/>
          </a:prstGeom>
          <a:noFill/>
        </p:spPr>
        <p:txBody>
          <a:bodyPr wrap="square" rtlCol="0">
            <a:spAutoFit/>
          </a:bodyPr>
          <a:lstStyle/>
          <a:p>
            <a:pPr algn="just"/>
            <a:r>
              <a:rPr lang="en-IN" b="1" u="sng" dirty="0">
                <a:latin typeface="Times New Roman" pitchFamily="18" charset="0"/>
                <a:cs typeface="Times New Roman" pitchFamily="18" charset="0"/>
              </a:rPr>
              <a:t>Determinants of foreign policy:</a:t>
            </a:r>
          </a:p>
          <a:p>
            <a:pPr algn="just"/>
            <a:r>
              <a:rPr lang="en-IN" dirty="0">
                <a:latin typeface="Times New Roman" pitchFamily="18" charset="0"/>
                <a:cs typeface="Times New Roman" pitchFamily="18" charset="0"/>
              </a:rPr>
              <a:t>There are  some determinants  which </a:t>
            </a:r>
            <a:r>
              <a:rPr lang="en-IN" dirty="0" smtClean="0">
                <a:latin typeface="Times New Roman" pitchFamily="18" charset="0"/>
                <a:cs typeface="Times New Roman" pitchFamily="18" charset="0"/>
              </a:rPr>
              <a:t>play  </a:t>
            </a:r>
            <a:r>
              <a:rPr lang="en-IN" dirty="0">
                <a:latin typeface="Times New Roman" pitchFamily="18" charset="0"/>
                <a:cs typeface="Times New Roman" pitchFamily="18" charset="0"/>
              </a:rPr>
              <a:t>very important role in conditioning  foreign policy. In formulating foreign policy these factors are very important. Some of these are permanent and some are temporary. Fundamentally  foreign policy had its root in unique historical background, political institutions ,economic needs </a:t>
            </a:r>
            <a:r>
              <a:rPr lang="en-IN" dirty="0" smtClean="0">
                <a:latin typeface="Times New Roman" pitchFamily="18" charset="0"/>
                <a:cs typeface="Times New Roman" pitchFamily="18" charset="0"/>
              </a:rPr>
              <a:t>, peculiar geographical conditions and values held by a nation. The determinants of foreign policy formulation are of three types – Internal, External and policy making.</a:t>
            </a: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Internal Factors-</a:t>
            </a:r>
          </a:p>
          <a:p>
            <a:pPr algn="just"/>
            <a:r>
              <a:rPr lang="en-IN" dirty="0" smtClean="0">
                <a:latin typeface="Times New Roman" pitchFamily="18" charset="0"/>
                <a:cs typeface="Times New Roman" pitchFamily="18" charset="0"/>
              </a:rPr>
              <a:t>Within internal factors historical and national values are very important. The foreign policy is shaped and conditioned by the history  and culture of the nations. From history alone the state inherits its style and culture which in their turn influence and decide the course of action of a nation which is to be followed by a nation in relation to other states. History is the record of doings of a community about its failures and success. These failures and success are important guide in the formulation of foreign policy .</a:t>
            </a:r>
          </a:p>
        </p:txBody>
      </p:sp>
    </p:spTree>
    <p:extLst>
      <p:ext uri="{BB962C8B-B14F-4D97-AF65-F5344CB8AC3E}">
        <p14:creationId xmlns:p14="http://schemas.microsoft.com/office/powerpoint/2010/main" val="1796502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836712"/>
            <a:ext cx="7776864" cy="5355312"/>
          </a:xfrm>
          <a:prstGeom prst="rect">
            <a:avLst/>
          </a:prstGeom>
          <a:noFill/>
        </p:spPr>
        <p:txBody>
          <a:bodyPr wrap="square" rtlCol="0">
            <a:spAutoFit/>
          </a:bodyPr>
          <a:lstStyle/>
          <a:p>
            <a:pPr algn="just"/>
            <a:r>
              <a:rPr lang="en-IN" dirty="0">
                <a:latin typeface="Times New Roman" pitchFamily="18" charset="0"/>
                <a:cs typeface="Times New Roman" pitchFamily="18" charset="0"/>
              </a:rPr>
              <a:t>Geography is also another internal factor that directly determines the national goals and aspirations. </a:t>
            </a:r>
            <a:r>
              <a:rPr lang="en-IN" dirty="0" smtClean="0">
                <a:latin typeface="Times New Roman" pitchFamily="18" charset="0"/>
                <a:cs typeface="Times New Roman" pitchFamily="18" charset="0"/>
              </a:rPr>
              <a:t>The </a:t>
            </a:r>
            <a:r>
              <a:rPr lang="en-IN" dirty="0">
                <a:latin typeface="Times New Roman" pitchFamily="18" charset="0"/>
                <a:cs typeface="Times New Roman" pitchFamily="18" charset="0"/>
              </a:rPr>
              <a:t>size of a state’s territory, its geography and population </a:t>
            </a:r>
            <a:r>
              <a:rPr lang="en-IN" dirty="0" smtClean="0">
                <a:latin typeface="Times New Roman" pitchFamily="18" charset="0"/>
                <a:cs typeface="Times New Roman" pitchFamily="18" charset="0"/>
              </a:rPr>
              <a:t>greatly influence </a:t>
            </a:r>
            <a:r>
              <a:rPr lang="en-IN" dirty="0">
                <a:latin typeface="Times New Roman" pitchFamily="18" charset="0"/>
                <a:cs typeface="Times New Roman" pitchFamily="18" charset="0"/>
              </a:rPr>
              <a:t>its foreign policy </a:t>
            </a:r>
            <a:r>
              <a:rPr lang="en-IN" dirty="0" smtClean="0">
                <a:latin typeface="Times New Roman" pitchFamily="18" charset="0"/>
                <a:cs typeface="Times New Roman" pitchFamily="18" charset="0"/>
              </a:rPr>
              <a:t>implementation.</a:t>
            </a:r>
            <a:endParaRPr lang="en-IN" dirty="0">
              <a:latin typeface="Times New Roman" pitchFamily="18" charset="0"/>
              <a:cs typeface="Times New Roman" pitchFamily="18" charset="0"/>
            </a:endParaRPr>
          </a:p>
          <a:p>
            <a:pPr algn="just"/>
            <a:r>
              <a:rPr lang="en-IN" dirty="0">
                <a:latin typeface="Times New Roman" pitchFamily="18" charset="0"/>
                <a:cs typeface="Times New Roman" pitchFamily="18" charset="0"/>
              </a:rPr>
              <a:t>National Capacity is </a:t>
            </a:r>
            <a:r>
              <a:rPr lang="en-IN" dirty="0" smtClean="0">
                <a:latin typeface="Times New Roman" pitchFamily="18" charset="0"/>
                <a:cs typeface="Times New Roman" pitchFamily="18" charset="0"/>
              </a:rPr>
              <a:t>a major </a:t>
            </a:r>
            <a:r>
              <a:rPr lang="en-IN" dirty="0">
                <a:latin typeface="Times New Roman" pitchFamily="18" charset="0"/>
                <a:cs typeface="Times New Roman" pitchFamily="18" charset="0"/>
              </a:rPr>
              <a:t>element in the formulation of foreign policy. National capacity means military preparedness, technological advancement and economic development etc. </a:t>
            </a:r>
            <a:r>
              <a:rPr lang="en-IN" dirty="0" smtClean="0">
                <a:latin typeface="Times New Roman" pitchFamily="18" charset="0"/>
                <a:cs typeface="Times New Roman" pitchFamily="18" charset="0"/>
              </a:rPr>
              <a:t> The </a:t>
            </a:r>
            <a:r>
              <a:rPr lang="en-IN" dirty="0">
                <a:latin typeface="Times New Roman" pitchFamily="18" charset="0"/>
                <a:cs typeface="Times New Roman" pitchFamily="18" charset="0"/>
              </a:rPr>
              <a:t>level of economic development of a country </a:t>
            </a:r>
            <a:r>
              <a:rPr lang="en-IN" dirty="0" smtClean="0">
                <a:latin typeface="Times New Roman" pitchFamily="18" charset="0"/>
                <a:cs typeface="Times New Roman" pitchFamily="18" charset="0"/>
              </a:rPr>
              <a:t>also influences the foreign </a:t>
            </a:r>
            <a:r>
              <a:rPr lang="en-IN" dirty="0">
                <a:latin typeface="Times New Roman" pitchFamily="18" charset="0"/>
                <a:cs typeface="Times New Roman" pitchFamily="18" charset="0"/>
              </a:rPr>
              <a:t>policy of that country.</a:t>
            </a:r>
          </a:p>
          <a:p>
            <a:pPr algn="just"/>
            <a:r>
              <a:rPr lang="en-IN" dirty="0" smtClean="0">
                <a:latin typeface="Times New Roman" pitchFamily="18" charset="0"/>
                <a:cs typeface="Times New Roman" pitchFamily="18" charset="0"/>
              </a:rPr>
              <a:t>The Ideology followed by a country also is an important factor.  Ideology is the main basis as well as goal of foreign policy. The states establishes their political and economic  institutions on the basis of their ideology and always try to translate these principles in to reality in the sphere of foreign policy. Some time nations make use of ideology merely to justify their policy. The ideological division of the world   in the post world wars period between USA and USSR gave two types of foreign policies to the </a:t>
            </a:r>
            <a:r>
              <a:rPr lang="en-IN" dirty="0" smtClean="0">
                <a:latin typeface="Times New Roman" pitchFamily="18" charset="0"/>
                <a:cs typeface="Times New Roman" pitchFamily="18" charset="0"/>
              </a:rPr>
              <a:t>nations during that period.</a:t>
            </a:r>
            <a:endParaRPr lang="en-IN" dirty="0" smtClean="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External factors-</a:t>
            </a:r>
          </a:p>
          <a:p>
            <a:pPr algn="just"/>
            <a:r>
              <a:rPr lang="en-IN" dirty="0" smtClean="0">
                <a:latin typeface="Times New Roman" pitchFamily="18" charset="0"/>
                <a:cs typeface="Times New Roman" pitchFamily="18" charset="0"/>
              </a:rPr>
              <a:t>In the external factors mainly two elements are included-International Organisation and World Public Opinion. While formulating foreign policy the states are to take a note of international laws </a:t>
            </a:r>
            <a:r>
              <a:rPr lang="en-IN" dirty="0">
                <a:latin typeface="Times New Roman" pitchFamily="18" charset="0"/>
                <a:cs typeface="Times New Roman" pitchFamily="18" charset="0"/>
              </a:rPr>
              <a:t>. Moreover, a state </a:t>
            </a:r>
            <a:r>
              <a:rPr lang="en-IN" dirty="0" smtClean="0">
                <a:latin typeface="Times New Roman" pitchFamily="18" charset="0"/>
                <a:cs typeface="Times New Roman" pitchFamily="18" charset="0"/>
              </a:rPr>
              <a:t>while</a:t>
            </a:r>
          </a:p>
        </p:txBody>
      </p:sp>
    </p:spTree>
    <p:extLst>
      <p:ext uri="{BB962C8B-B14F-4D97-AF65-F5344CB8AC3E}">
        <p14:creationId xmlns:p14="http://schemas.microsoft.com/office/powerpoint/2010/main" val="2678505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764704"/>
            <a:ext cx="7848872" cy="4801314"/>
          </a:xfrm>
          <a:prstGeom prst="rect">
            <a:avLst/>
          </a:prstGeom>
          <a:noFill/>
        </p:spPr>
        <p:txBody>
          <a:bodyPr wrap="square" rtlCol="0">
            <a:spAutoFit/>
          </a:bodyPr>
          <a:lstStyle/>
          <a:p>
            <a:pPr algn="just"/>
            <a:r>
              <a:rPr lang="en-IN" dirty="0">
                <a:latin typeface="Times New Roman" pitchFamily="18" charset="0"/>
                <a:cs typeface="Times New Roman" pitchFamily="18" charset="0"/>
              </a:rPr>
              <a:t>implementing its foreign policy cannot afford to ignore the rules of International law and canons of international morality. The international law is generally defined as a set of rules that regulate relations between </a:t>
            </a:r>
            <a:r>
              <a:rPr lang="en-IN" dirty="0" smtClean="0">
                <a:latin typeface="Times New Roman" pitchFamily="18" charset="0"/>
                <a:cs typeface="Times New Roman" pitchFamily="18" charset="0"/>
              </a:rPr>
              <a:t>states. The </a:t>
            </a:r>
            <a:r>
              <a:rPr lang="en-IN" dirty="0">
                <a:latin typeface="Times New Roman" pitchFamily="18" charset="0"/>
                <a:cs typeface="Times New Roman" pitchFamily="18" charset="0"/>
              </a:rPr>
              <a:t>existence </a:t>
            </a:r>
            <a:r>
              <a:rPr lang="en-IN" dirty="0" smtClean="0">
                <a:latin typeface="Times New Roman" pitchFamily="18" charset="0"/>
                <a:cs typeface="Times New Roman" pitchFamily="18" charset="0"/>
              </a:rPr>
              <a:t>of international </a:t>
            </a:r>
            <a:r>
              <a:rPr lang="en-IN" dirty="0">
                <a:latin typeface="Times New Roman" pitchFamily="18" charset="0"/>
                <a:cs typeface="Times New Roman" pitchFamily="18" charset="0"/>
              </a:rPr>
              <a:t>law and international norms limits the freedom </a:t>
            </a:r>
            <a:r>
              <a:rPr lang="en-IN" dirty="0" smtClean="0">
                <a:latin typeface="Times New Roman" pitchFamily="18" charset="0"/>
                <a:cs typeface="Times New Roman" pitchFamily="18" charset="0"/>
              </a:rPr>
              <a:t>of </a:t>
            </a:r>
            <a:r>
              <a:rPr lang="en-IN" dirty="0">
                <a:latin typeface="Times New Roman" pitchFamily="18" charset="0"/>
                <a:cs typeface="Times New Roman" pitchFamily="18" charset="0"/>
              </a:rPr>
              <a:t>states in the system. A state’s foreign policies </a:t>
            </a:r>
            <a:r>
              <a:rPr lang="en-IN" dirty="0" smtClean="0">
                <a:latin typeface="Times New Roman" pitchFamily="18" charset="0"/>
                <a:cs typeface="Times New Roman" pitchFamily="18" charset="0"/>
              </a:rPr>
              <a:t>is thus</a:t>
            </a:r>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often affected </a:t>
            </a:r>
            <a:r>
              <a:rPr lang="en-IN" dirty="0">
                <a:latin typeface="Times New Roman" pitchFamily="18" charset="0"/>
                <a:cs typeface="Times New Roman" pitchFamily="18" charset="0"/>
              </a:rPr>
              <a:t>by its membership of international, regional </a:t>
            </a:r>
            <a:r>
              <a:rPr lang="en-IN" dirty="0" smtClean="0">
                <a:latin typeface="Times New Roman" pitchFamily="18" charset="0"/>
                <a:cs typeface="Times New Roman" pitchFamily="18" charset="0"/>
              </a:rPr>
              <a:t>and sub-regional </a:t>
            </a:r>
            <a:r>
              <a:rPr lang="en-IN" dirty="0">
                <a:latin typeface="Times New Roman" pitchFamily="18" charset="0"/>
                <a:cs typeface="Times New Roman" pitchFamily="18" charset="0"/>
              </a:rPr>
              <a:t>organizations, since they surrender partially </a:t>
            </a:r>
            <a:r>
              <a:rPr lang="en-IN" dirty="0" smtClean="0">
                <a:latin typeface="Times New Roman" pitchFamily="18" charset="0"/>
                <a:cs typeface="Times New Roman" pitchFamily="18" charset="0"/>
              </a:rPr>
              <a:t>their sovereignty </a:t>
            </a:r>
            <a:r>
              <a:rPr lang="en-IN" dirty="0">
                <a:latin typeface="Times New Roman" pitchFamily="18" charset="0"/>
                <a:cs typeface="Times New Roman" pitchFamily="18" charset="0"/>
              </a:rPr>
              <a:t>to these organizations. As their operations will be </a:t>
            </a:r>
            <a:r>
              <a:rPr lang="en-IN" dirty="0" smtClean="0">
                <a:latin typeface="Times New Roman" pitchFamily="18" charset="0"/>
                <a:cs typeface="Times New Roman" pitchFamily="18" charset="0"/>
              </a:rPr>
              <a:t>guided by </a:t>
            </a:r>
            <a:r>
              <a:rPr lang="en-IN" dirty="0">
                <a:latin typeface="Times New Roman" pitchFamily="18" charset="0"/>
                <a:cs typeface="Times New Roman" pitchFamily="18" charset="0"/>
              </a:rPr>
              <a:t>the constitution of the organization; the policies of member </a:t>
            </a:r>
            <a:r>
              <a:rPr lang="en-IN" dirty="0" smtClean="0">
                <a:latin typeface="Times New Roman" pitchFamily="18" charset="0"/>
                <a:cs typeface="Times New Roman" pitchFamily="18" charset="0"/>
              </a:rPr>
              <a:t>states will </a:t>
            </a:r>
            <a:r>
              <a:rPr lang="en-IN" dirty="0">
                <a:latin typeface="Times New Roman" pitchFamily="18" charset="0"/>
                <a:cs typeface="Times New Roman" pitchFamily="18" charset="0"/>
              </a:rPr>
              <a:t>undoubtedly be </a:t>
            </a:r>
            <a:r>
              <a:rPr lang="en-IN" dirty="0" smtClean="0">
                <a:latin typeface="Times New Roman" pitchFamily="18" charset="0"/>
                <a:cs typeface="Times New Roman" pitchFamily="18" charset="0"/>
              </a:rPr>
              <a:t> affected </a:t>
            </a:r>
            <a:r>
              <a:rPr lang="en-IN" dirty="0">
                <a:latin typeface="Times New Roman" pitchFamily="18" charset="0"/>
                <a:cs typeface="Times New Roman" pitchFamily="18" charset="0"/>
              </a:rPr>
              <a:t>by the nature of the particular institution</a:t>
            </a:r>
            <a:r>
              <a:rPr lang="en-IN" dirty="0" smtClean="0">
                <a:latin typeface="Times New Roman" pitchFamily="18" charset="0"/>
                <a:cs typeface="Times New Roman" pitchFamily="18" charset="0"/>
              </a:rPr>
              <a:t>. At </a:t>
            </a:r>
            <a:r>
              <a:rPr lang="en-IN" dirty="0">
                <a:latin typeface="Times New Roman" pitchFamily="18" charset="0"/>
                <a:cs typeface="Times New Roman" pitchFamily="18" charset="0"/>
              </a:rPr>
              <a:t>the same time the world public opinion is </a:t>
            </a:r>
            <a:r>
              <a:rPr lang="en-IN" dirty="0" smtClean="0">
                <a:latin typeface="Times New Roman" pitchFamily="18" charset="0"/>
                <a:cs typeface="Times New Roman" pitchFamily="18" charset="0"/>
              </a:rPr>
              <a:t> also another </a:t>
            </a:r>
            <a:r>
              <a:rPr lang="en-IN" dirty="0">
                <a:latin typeface="Times New Roman" pitchFamily="18" charset="0"/>
                <a:cs typeface="Times New Roman" pitchFamily="18" charset="0"/>
              </a:rPr>
              <a:t>factor which should be considered by all countries in formulating their  foreign policies</a:t>
            </a:r>
            <a:r>
              <a:rPr lang="en-IN" dirty="0" smtClean="0">
                <a:latin typeface="Times New Roman" pitchFamily="18" charset="0"/>
                <a:cs typeface="Times New Roman" pitchFamily="18" charset="0"/>
              </a:rPr>
              <a:t>.</a:t>
            </a:r>
          </a:p>
          <a:p>
            <a:pPr algn="just"/>
            <a:endParaRPr lang="en-IN" dirty="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Policy </a:t>
            </a:r>
            <a:r>
              <a:rPr lang="en-IN" dirty="0">
                <a:latin typeface="Times New Roman" pitchFamily="18" charset="0"/>
                <a:cs typeface="Times New Roman" pitchFamily="18" charset="0"/>
              </a:rPr>
              <a:t>making factors-</a:t>
            </a:r>
          </a:p>
          <a:p>
            <a:pPr algn="just"/>
            <a:r>
              <a:rPr lang="en-IN" dirty="0">
                <a:latin typeface="Times New Roman" pitchFamily="18" charset="0"/>
                <a:cs typeface="Times New Roman" pitchFamily="18" charset="0"/>
              </a:rPr>
              <a:t>Policy making factors are also very important in the process of foreign policy formulation. All the statesman including the policy makers play a decisive role . The final shape of the foreign policy is the handiwork of these elites. Decision</a:t>
            </a:r>
          </a:p>
          <a:p>
            <a:pPr algn="just"/>
            <a:r>
              <a:rPr lang="en-IN" dirty="0" smtClean="0">
                <a:latin typeface="Times New Roman" pitchFamily="18" charset="0"/>
                <a:cs typeface="Times New Roman" pitchFamily="18" charset="0"/>
              </a:rPr>
              <a:t>makers </a:t>
            </a:r>
            <a:r>
              <a:rPr lang="en-IN" dirty="0">
                <a:latin typeface="Times New Roman" pitchFamily="18" charset="0"/>
                <a:cs typeface="Times New Roman" pitchFamily="18" charset="0"/>
              </a:rPr>
              <a:t>act in accordance with their perception of reality. Therefore the head </a:t>
            </a:r>
            <a:r>
              <a:rPr lang="en-IN" dirty="0" smtClean="0">
                <a:latin typeface="Times New Roman" pitchFamily="18" charset="0"/>
                <a:cs typeface="Times New Roman" pitchFamily="18" charset="0"/>
              </a:rPr>
              <a:t>of</a:t>
            </a:r>
          </a:p>
        </p:txBody>
      </p:sp>
    </p:spTree>
    <p:extLst>
      <p:ext uri="{BB962C8B-B14F-4D97-AF65-F5344CB8AC3E}">
        <p14:creationId xmlns:p14="http://schemas.microsoft.com/office/powerpoint/2010/main" val="1108175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27584" y="980728"/>
            <a:ext cx="7560840" cy="4801314"/>
          </a:xfrm>
          <a:prstGeom prst="rect">
            <a:avLst/>
          </a:prstGeom>
          <a:noFill/>
        </p:spPr>
        <p:txBody>
          <a:bodyPr wrap="square" rtlCol="0">
            <a:spAutoFit/>
          </a:bodyPr>
          <a:lstStyle/>
          <a:p>
            <a:pPr algn="just"/>
            <a:r>
              <a:rPr lang="en-IN" dirty="0">
                <a:latin typeface="Times New Roman" pitchFamily="18" charset="0"/>
                <a:cs typeface="Times New Roman" pitchFamily="18" charset="0"/>
              </a:rPr>
              <a:t>the government , the foreign ministers  and the other policy makers play very important role in the process. In a Presidential form of government the President</a:t>
            </a:r>
          </a:p>
          <a:p>
            <a:pPr algn="just"/>
            <a:r>
              <a:rPr lang="en-IN" dirty="0">
                <a:latin typeface="Times New Roman" pitchFamily="18" charset="0"/>
                <a:cs typeface="Times New Roman" pitchFamily="18" charset="0"/>
              </a:rPr>
              <a:t>and in  a  Parliamentary form of government  the Prime Minister dominates the policy formulation. In this connection the foreign ministers are also very </a:t>
            </a:r>
            <a:r>
              <a:rPr lang="en-IN" dirty="0" smtClean="0">
                <a:latin typeface="Times New Roman" pitchFamily="18" charset="0"/>
                <a:cs typeface="Times New Roman" pitchFamily="18" charset="0"/>
              </a:rPr>
              <a:t>important. Apart </a:t>
            </a:r>
            <a:r>
              <a:rPr lang="en-IN" dirty="0">
                <a:latin typeface="Times New Roman" pitchFamily="18" charset="0"/>
                <a:cs typeface="Times New Roman" pitchFamily="18" charset="0"/>
              </a:rPr>
              <a:t>from the above mentioned factors the final shape of the foreign policy is given by the legislature of a country. It involves the interplay of a wide variety of basic determinants , political institutions and the role of the policy makers. Some other political institutions such as the public opinion and pressure groups etc.  could also be regarded as major instruments for determining  the decisional system. </a:t>
            </a:r>
            <a:endParaRPr lang="en-IN" dirty="0" smtClean="0">
              <a:latin typeface="Times New Roman" pitchFamily="18" charset="0"/>
              <a:cs typeface="Times New Roman" pitchFamily="18" charset="0"/>
            </a:endParaRPr>
          </a:p>
          <a:p>
            <a:pPr algn="just"/>
            <a:r>
              <a:rPr lang="en-IN" dirty="0" smtClean="0">
                <a:latin typeface="Times New Roman" pitchFamily="18" charset="0"/>
                <a:cs typeface="Times New Roman" pitchFamily="18" charset="0"/>
              </a:rPr>
              <a:t>Finally </a:t>
            </a:r>
            <a:r>
              <a:rPr lang="en-IN" dirty="0">
                <a:latin typeface="Times New Roman" pitchFamily="18" charset="0"/>
                <a:cs typeface="Times New Roman" pitchFamily="18" charset="0"/>
              </a:rPr>
              <a:t>the personality of the decision makers , their ideological convictions ,psychological factors inevitably  give the final shape to the foreign policy of a state. The diplomacy is the instrument through which foreign policy is executed. Foreign Policy  represents the substance of foreign policy and diplomacy provides the personnel machinery for the implementation of the foreign policy, moreover diplomats are the established channel of communication between the states. It is the real instrument through which the foreign policy is </a:t>
            </a:r>
            <a:r>
              <a:rPr lang="en-IN" dirty="0" smtClean="0">
                <a:latin typeface="Times New Roman" pitchFamily="18" charset="0"/>
                <a:cs typeface="Times New Roman" pitchFamily="18" charset="0"/>
              </a:rPr>
              <a:t>executed.</a:t>
            </a:r>
            <a:endParaRPr lang="en-IN" dirty="0">
              <a:latin typeface="Times New Roman" pitchFamily="18" charset="0"/>
              <a:cs typeface="Times New Roman" pitchFamily="18" charset="0"/>
            </a:endParaRPr>
          </a:p>
        </p:txBody>
      </p:sp>
    </p:spTree>
    <p:extLst>
      <p:ext uri="{BB962C8B-B14F-4D97-AF65-F5344CB8AC3E}">
        <p14:creationId xmlns:p14="http://schemas.microsoft.com/office/powerpoint/2010/main" val="2268771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908720"/>
            <a:ext cx="7920880" cy="4955203"/>
          </a:xfrm>
          <a:prstGeom prst="rect">
            <a:avLst/>
          </a:prstGeom>
          <a:noFill/>
        </p:spPr>
        <p:txBody>
          <a:bodyPr wrap="square" rtlCol="0">
            <a:spAutoFit/>
          </a:bodyPr>
          <a:lstStyle/>
          <a:p>
            <a:pPr algn="just"/>
            <a:r>
              <a:rPr lang="en-IN" dirty="0" smtClean="0">
                <a:latin typeface="Times New Roman" pitchFamily="18" charset="0"/>
                <a:cs typeface="Times New Roman" pitchFamily="18" charset="0"/>
              </a:rPr>
              <a:t>Thus we can conclude that the </a:t>
            </a:r>
            <a:r>
              <a:rPr lang="en-IN" dirty="0">
                <a:latin typeface="Times New Roman" pitchFamily="18" charset="0"/>
                <a:cs typeface="Times New Roman" pitchFamily="18" charset="0"/>
              </a:rPr>
              <a:t>internal environment of a state </a:t>
            </a:r>
            <a:r>
              <a:rPr lang="en-IN" dirty="0" smtClean="0">
                <a:latin typeface="Times New Roman" pitchFamily="18" charset="0"/>
                <a:cs typeface="Times New Roman" pitchFamily="18" charset="0"/>
              </a:rPr>
              <a:t> </a:t>
            </a:r>
            <a:r>
              <a:rPr lang="en-IN" dirty="0">
                <a:latin typeface="Times New Roman" pitchFamily="18" charset="0"/>
                <a:cs typeface="Times New Roman" pitchFamily="18" charset="0"/>
              </a:rPr>
              <a:t>influences the nature </a:t>
            </a:r>
            <a:r>
              <a:rPr lang="en-IN" dirty="0" smtClean="0">
                <a:latin typeface="Times New Roman" pitchFamily="18" charset="0"/>
                <a:cs typeface="Times New Roman" pitchFamily="18" charset="0"/>
              </a:rPr>
              <a:t>and course </a:t>
            </a:r>
            <a:r>
              <a:rPr lang="en-IN" dirty="0">
                <a:latin typeface="Times New Roman" pitchFamily="18" charset="0"/>
                <a:cs typeface="Times New Roman" pitchFamily="18" charset="0"/>
              </a:rPr>
              <a:t>of its foreign policy</a:t>
            </a: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Countries </a:t>
            </a:r>
            <a:r>
              <a:rPr lang="en-IN" dirty="0" smtClean="0">
                <a:latin typeface="Times New Roman" pitchFamily="18" charset="0"/>
                <a:cs typeface="Times New Roman" pitchFamily="18" charset="0"/>
              </a:rPr>
              <a:t>differ </a:t>
            </a:r>
            <a:r>
              <a:rPr lang="en-IN" dirty="0">
                <a:latin typeface="Times New Roman" pitchFamily="18" charset="0"/>
                <a:cs typeface="Times New Roman" pitchFamily="18" charset="0"/>
              </a:rPr>
              <a:t>in size, </a:t>
            </a:r>
            <a:r>
              <a:rPr lang="en-IN" dirty="0" smtClean="0">
                <a:latin typeface="Times New Roman" pitchFamily="18" charset="0"/>
                <a:cs typeface="Times New Roman" pitchFamily="18" charset="0"/>
              </a:rPr>
              <a:t>socioeconomic development </a:t>
            </a:r>
            <a:r>
              <a:rPr lang="en-IN" dirty="0">
                <a:latin typeface="Times New Roman" pitchFamily="18" charset="0"/>
                <a:cs typeface="Times New Roman" pitchFamily="18" charset="0"/>
              </a:rPr>
              <a:t>and political regime. </a:t>
            </a:r>
            <a:r>
              <a:rPr lang="en-IN" dirty="0" smtClean="0">
                <a:latin typeface="Times New Roman" pitchFamily="18" charset="0"/>
                <a:cs typeface="Times New Roman" pitchFamily="18" charset="0"/>
              </a:rPr>
              <a:t>They </a:t>
            </a:r>
            <a:r>
              <a:rPr lang="en-IN" dirty="0">
                <a:latin typeface="Times New Roman" pitchFamily="18" charset="0"/>
                <a:cs typeface="Times New Roman" pitchFamily="18" charset="0"/>
              </a:rPr>
              <a:t>also </a:t>
            </a:r>
            <a:r>
              <a:rPr lang="en-IN" dirty="0" smtClean="0">
                <a:latin typeface="Times New Roman" pitchFamily="18" charset="0"/>
                <a:cs typeface="Times New Roman" pitchFamily="18" charset="0"/>
              </a:rPr>
              <a:t>differ </a:t>
            </a:r>
            <a:r>
              <a:rPr lang="en-IN" dirty="0">
                <a:latin typeface="Times New Roman" pitchFamily="18" charset="0"/>
                <a:cs typeface="Times New Roman" pitchFamily="18" charset="0"/>
              </a:rPr>
              <a:t>in their </a:t>
            </a:r>
            <a:r>
              <a:rPr lang="en-IN" dirty="0" smtClean="0">
                <a:latin typeface="Times New Roman" pitchFamily="18" charset="0"/>
                <a:cs typeface="Times New Roman" pitchFamily="18" charset="0"/>
              </a:rPr>
              <a:t>political institutionalization </a:t>
            </a:r>
            <a:r>
              <a:rPr lang="en-IN" dirty="0">
                <a:latin typeface="Times New Roman" pitchFamily="18" charset="0"/>
                <a:cs typeface="Times New Roman" pitchFamily="18" charset="0"/>
              </a:rPr>
              <a:t>and societal structures, military and </a:t>
            </a:r>
            <a:r>
              <a:rPr lang="en-IN" dirty="0" smtClean="0">
                <a:latin typeface="Times New Roman" pitchFamily="18" charset="0"/>
                <a:cs typeface="Times New Roman" pitchFamily="18" charset="0"/>
              </a:rPr>
              <a:t>economic capabilities</a:t>
            </a:r>
            <a:r>
              <a:rPr lang="en-IN" dirty="0">
                <a:latin typeface="Times New Roman" pitchFamily="18" charset="0"/>
                <a:cs typeface="Times New Roman" pitchFamily="18" charset="0"/>
              </a:rPr>
              <a:t>, and strategic cultures. In the same </a:t>
            </a:r>
            <a:r>
              <a:rPr lang="en-IN" dirty="0" smtClean="0">
                <a:latin typeface="Times New Roman" pitchFamily="18" charset="0"/>
                <a:cs typeface="Times New Roman" pitchFamily="18" charset="0"/>
              </a:rPr>
              <a:t>way, </a:t>
            </a:r>
            <a:r>
              <a:rPr lang="en-IN" dirty="0">
                <a:latin typeface="Times New Roman" pitchFamily="18" charset="0"/>
                <a:cs typeface="Times New Roman" pitchFamily="18" charset="0"/>
              </a:rPr>
              <a:t>public </a:t>
            </a:r>
            <a:r>
              <a:rPr lang="en-IN" dirty="0" smtClean="0">
                <a:latin typeface="Times New Roman" pitchFamily="18" charset="0"/>
                <a:cs typeface="Times New Roman" pitchFamily="18" charset="0"/>
              </a:rPr>
              <a:t>opinion, national </a:t>
            </a:r>
            <a:r>
              <a:rPr lang="en-IN" dirty="0">
                <a:latin typeface="Times New Roman" pitchFamily="18" charset="0"/>
                <a:cs typeface="Times New Roman" pitchFamily="18" charset="0"/>
              </a:rPr>
              <a:t>role conceptions, decision making rules and personality </a:t>
            </a:r>
            <a:r>
              <a:rPr lang="en-IN" dirty="0" smtClean="0">
                <a:latin typeface="Times New Roman" pitchFamily="18" charset="0"/>
                <a:cs typeface="Times New Roman" pitchFamily="18" charset="0"/>
              </a:rPr>
              <a:t>traits of </a:t>
            </a:r>
            <a:r>
              <a:rPr lang="en-IN" dirty="0">
                <a:latin typeface="Times New Roman" pitchFamily="18" charset="0"/>
                <a:cs typeface="Times New Roman" pitchFamily="18" charset="0"/>
              </a:rPr>
              <a:t>political leaders vary from one state to another. </a:t>
            </a:r>
            <a:r>
              <a:rPr lang="en-IN" dirty="0" smtClean="0">
                <a:latin typeface="Times New Roman" pitchFamily="18" charset="0"/>
                <a:cs typeface="Times New Roman" pitchFamily="18" charset="0"/>
              </a:rPr>
              <a:t>These differences directly  affect </a:t>
            </a:r>
            <a:r>
              <a:rPr lang="en-IN" dirty="0">
                <a:latin typeface="Times New Roman" pitchFamily="18" charset="0"/>
                <a:cs typeface="Times New Roman" pitchFamily="18" charset="0"/>
              </a:rPr>
              <a:t>both foreign policy making process and foreign </a:t>
            </a:r>
            <a:r>
              <a:rPr lang="en-IN" dirty="0" smtClean="0">
                <a:latin typeface="Times New Roman" pitchFamily="18" charset="0"/>
                <a:cs typeface="Times New Roman" pitchFamily="18" charset="0"/>
              </a:rPr>
              <a:t>policy decisions. But  </a:t>
            </a:r>
            <a:r>
              <a:rPr lang="en-IN" dirty="0">
                <a:latin typeface="Times New Roman" pitchFamily="18" charset="0"/>
                <a:cs typeface="Times New Roman" pitchFamily="18" charset="0"/>
              </a:rPr>
              <a:t>the level of influence between domestic and </a:t>
            </a:r>
            <a:r>
              <a:rPr lang="en-IN" dirty="0" smtClean="0">
                <a:latin typeface="Times New Roman" pitchFamily="18" charset="0"/>
                <a:cs typeface="Times New Roman" pitchFamily="18" charset="0"/>
              </a:rPr>
              <a:t>international determinants </a:t>
            </a:r>
            <a:r>
              <a:rPr lang="en-IN" dirty="0">
                <a:latin typeface="Times New Roman" pitchFamily="18" charset="0"/>
                <a:cs typeface="Times New Roman" pitchFamily="18" charset="0"/>
              </a:rPr>
              <a:t>of foreign policies </a:t>
            </a:r>
            <a:r>
              <a:rPr lang="en-IN" dirty="0" smtClean="0">
                <a:latin typeface="Times New Roman" pitchFamily="18" charset="0"/>
                <a:cs typeface="Times New Roman" pitchFamily="18" charset="0"/>
              </a:rPr>
              <a:t> may vary </a:t>
            </a:r>
            <a:r>
              <a:rPr lang="en-IN" dirty="0">
                <a:latin typeface="Times New Roman" pitchFamily="18" charset="0"/>
                <a:cs typeface="Times New Roman" pitchFamily="18" charset="0"/>
              </a:rPr>
              <a:t>from state to state and </a:t>
            </a:r>
            <a:r>
              <a:rPr lang="en-IN" dirty="0" smtClean="0">
                <a:latin typeface="Times New Roman" pitchFamily="18" charset="0"/>
                <a:cs typeface="Times New Roman" pitchFamily="18" charset="0"/>
              </a:rPr>
              <a:t>the political </a:t>
            </a:r>
            <a:r>
              <a:rPr lang="en-IN" dirty="0">
                <a:latin typeface="Times New Roman" pitchFamily="18" charset="0"/>
                <a:cs typeface="Times New Roman" pitchFamily="18" charset="0"/>
              </a:rPr>
              <a:t>environment in which these states exist. In some </a:t>
            </a:r>
            <a:r>
              <a:rPr lang="en-IN" dirty="0" smtClean="0">
                <a:latin typeface="Times New Roman" pitchFamily="18" charset="0"/>
                <a:cs typeface="Times New Roman" pitchFamily="18" charset="0"/>
              </a:rPr>
              <a:t>countries, </a:t>
            </a:r>
            <a:r>
              <a:rPr lang="en-IN" dirty="0">
                <a:latin typeface="Times New Roman" pitchFamily="18" charset="0"/>
                <a:cs typeface="Times New Roman" pitchFamily="18" charset="0"/>
              </a:rPr>
              <a:t>international factors play a major role, whereas in </a:t>
            </a:r>
            <a:r>
              <a:rPr lang="en-IN" dirty="0" smtClean="0">
                <a:latin typeface="Times New Roman" pitchFamily="18" charset="0"/>
                <a:cs typeface="Times New Roman" pitchFamily="18" charset="0"/>
              </a:rPr>
              <a:t> some other countries, domestic </a:t>
            </a:r>
            <a:r>
              <a:rPr lang="en-IN" dirty="0">
                <a:latin typeface="Times New Roman" pitchFamily="18" charset="0"/>
                <a:cs typeface="Times New Roman" pitchFamily="18" charset="0"/>
              </a:rPr>
              <a:t>determinants are more important</a:t>
            </a:r>
            <a:r>
              <a:rPr lang="en-IN" dirty="0" smtClean="0">
                <a:latin typeface="Times New Roman" pitchFamily="18" charset="0"/>
                <a:cs typeface="Times New Roman" pitchFamily="18" charset="0"/>
              </a:rPr>
              <a:t>.</a:t>
            </a:r>
          </a:p>
          <a:p>
            <a:pPr algn="just"/>
            <a:endParaRPr lang="en-IN" dirty="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a:p>
            <a:pPr algn="just"/>
            <a:endParaRPr lang="en-IN" dirty="0" smtClean="0">
              <a:latin typeface="Times New Roman" pitchFamily="18" charset="0"/>
              <a:cs typeface="Times New Roman" pitchFamily="18" charset="0"/>
            </a:endParaRPr>
          </a:p>
          <a:p>
            <a:pPr algn="just"/>
            <a:r>
              <a:rPr lang="en-IN" dirty="0">
                <a:latin typeface="Times New Roman" pitchFamily="18" charset="0"/>
                <a:cs typeface="Times New Roman" pitchFamily="18" charset="0"/>
              </a:rPr>
              <a:t>	</a:t>
            </a:r>
            <a:r>
              <a:rPr lang="en-IN" dirty="0" smtClean="0">
                <a:latin typeface="Times New Roman" pitchFamily="18" charset="0"/>
                <a:cs typeface="Times New Roman" pitchFamily="18" charset="0"/>
              </a:rPr>
              <a:t>			</a:t>
            </a:r>
            <a:r>
              <a:rPr lang="en-IN" sz="2800" b="1" dirty="0" smtClean="0">
                <a:latin typeface="Times New Roman" pitchFamily="18" charset="0"/>
                <a:cs typeface="Times New Roman" pitchFamily="18" charset="0"/>
              </a:rPr>
              <a:t>Thank You</a:t>
            </a:r>
            <a:endParaRPr lang="en-IN" sz="2800" b="1" dirty="0">
              <a:latin typeface="Times New Roman" pitchFamily="18" charset="0"/>
              <a:cs typeface="Times New Roman" pitchFamily="18" charset="0"/>
            </a:endParaRPr>
          </a:p>
        </p:txBody>
      </p:sp>
    </p:spTree>
    <p:extLst>
      <p:ext uri="{BB962C8B-B14F-4D97-AF65-F5344CB8AC3E}">
        <p14:creationId xmlns:p14="http://schemas.microsoft.com/office/powerpoint/2010/main" val="33133332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TotalTime>
  <Words>1536</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Foreign Policy formulation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Policy formulation</dc:title>
  <dc:creator>lenovo</dc:creator>
  <cp:lastModifiedBy>lenovo</cp:lastModifiedBy>
  <cp:revision>24</cp:revision>
  <dcterms:created xsi:type="dcterms:W3CDTF">2020-06-08T10:15:40Z</dcterms:created>
  <dcterms:modified xsi:type="dcterms:W3CDTF">2020-06-09T05:12:30Z</dcterms:modified>
</cp:coreProperties>
</file>