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Default Extension="jpg" ContentType="image/jpg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862" y="192150"/>
            <a:ext cx="794227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261"/>
            <a:ext cx="8072119" cy="2465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972" y="2146173"/>
            <a:ext cx="6530975" cy="1367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696210" marR="5080" indent="-2684145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Negotiable </a:t>
            </a:r>
            <a:r>
              <a:rPr dirty="0" sz="4400" spc="-10"/>
              <a:t>Instruments</a:t>
            </a:r>
            <a:r>
              <a:rPr dirty="0" sz="4400" spc="-90"/>
              <a:t> </a:t>
            </a:r>
            <a:r>
              <a:rPr dirty="0" sz="4400"/>
              <a:t>Act,  </a:t>
            </a:r>
            <a:r>
              <a:rPr dirty="0" sz="4400" spc="-5"/>
              <a:t>1881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0370"/>
            <a:ext cx="8041640" cy="619887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5600" marR="6731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Calibri"/>
                <a:cs typeface="Calibri"/>
              </a:rPr>
              <a:t>Certain </a:t>
            </a:r>
            <a:r>
              <a:rPr dirty="0" sz="3000" b="1">
                <a:latin typeface="Calibri"/>
                <a:cs typeface="Calibri"/>
              </a:rPr>
              <a:t>sum of </a:t>
            </a:r>
            <a:r>
              <a:rPr dirty="0" sz="3000" spc="-15" b="1">
                <a:latin typeface="Calibri"/>
                <a:cs typeface="Calibri"/>
              </a:rPr>
              <a:t>money</a:t>
            </a:r>
            <a:r>
              <a:rPr dirty="0" sz="3000" spc="-15">
                <a:latin typeface="Calibri"/>
                <a:cs typeface="Calibri"/>
              </a:rPr>
              <a:t>:- </a:t>
            </a:r>
            <a:r>
              <a:rPr dirty="0" sz="3000" spc="-5">
                <a:latin typeface="Calibri"/>
                <a:cs typeface="Calibri"/>
              </a:rPr>
              <a:t>The sum </a:t>
            </a:r>
            <a:r>
              <a:rPr dirty="0" sz="3000" spc="-20">
                <a:latin typeface="Calibri"/>
                <a:cs typeface="Calibri"/>
              </a:rPr>
              <a:t>payable </a:t>
            </a:r>
            <a:r>
              <a:rPr dirty="0" sz="3000" spc="-10">
                <a:latin typeface="Calibri"/>
                <a:cs typeface="Calibri"/>
              </a:rPr>
              <a:t>must  </a:t>
            </a:r>
            <a:r>
              <a:rPr dirty="0" sz="3000" spc="-5">
                <a:latin typeface="Calibri"/>
                <a:cs typeface="Calibri"/>
              </a:rPr>
              <a:t>be certain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must </a:t>
            </a:r>
            <a:r>
              <a:rPr dirty="0" sz="3000" spc="-5">
                <a:latin typeface="Calibri"/>
                <a:cs typeface="Calibri"/>
              </a:rPr>
              <a:t>not be capable of</a:t>
            </a:r>
            <a:r>
              <a:rPr dirty="0" sz="3000" spc="-9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contingent  </a:t>
            </a:r>
            <a:r>
              <a:rPr dirty="0" sz="3000">
                <a:latin typeface="Calibri"/>
                <a:cs typeface="Calibri"/>
              </a:rPr>
              <a:t>addition or</a:t>
            </a:r>
            <a:r>
              <a:rPr dirty="0" sz="3000" spc="-10">
                <a:latin typeface="Calibri"/>
                <a:cs typeface="Calibri"/>
              </a:rPr>
              <a:t> subtraction.</a:t>
            </a:r>
            <a:endParaRPr sz="3000">
              <a:latin typeface="Calibri"/>
              <a:cs typeface="Calibri"/>
            </a:endParaRPr>
          </a:p>
          <a:p>
            <a:pPr marL="355600" marR="22860">
              <a:lnSpc>
                <a:spcPts val="3240"/>
              </a:lnSpc>
              <a:spcBef>
                <a:spcPts val="720"/>
              </a:spcBef>
            </a:pPr>
            <a:r>
              <a:rPr dirty="0" sz="3000" b="1">
                <a:latin typeface="Calibri"/>
                <a:cs typeface="Calibri"/>
              </a:rPr>
              <a:t>Ex</a:t>
            </a:r>
            <a:r>
              <a:rPr dirty="0" sz="3000">
                <a:latin typeface="Calibri"/>
                <a:cs typeface="Calibri"/>
              </a:rPr>
              <a:t>. I </a:t>
            </a:r>
            <a:r>
              <a:rPr dirty="0" sz="3000" spc="-15">
                <a:latin typeface="Calibri"/>
                <a:cs typeface="Calibri"/>
              </a:rPr>
              <a:t>promise 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>
                <a:latin typeface="Calibri"/>
                <a:cs typeface="Calibri"/>
              </a:rPr>
              <a:t>B Rs. 1000 and all </a:t>
            </a:r>
            <a:r>
              <a:rPr dirty="0" sz="3000" spc="-5">
                <a:latin typeface="Calibri"/>
                <a:cs typeface="Calibri"/>
              </a:rPr>
              <a:t>other sums  due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him.</a:t>
            </a:r>
            <a:endParaRPr sz="30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10" b="1">
                <a:latin typeface="Calibri"/>
                <a:cs typeface="Calibri"/>
              </a:rPr>
              <a:t>Promise to </a:t>
            </a:r>
            <a:r>
              <a:rPr dirty="0" sz="3000" spc="-20" b="1">
                <a:latin typeface="Calibri"/>
                <a:cs typeface="Calibri"/>
              </a:rPr>
              <a:t>pay </a:t>
            </a:r>
            <a:r>
              <a:rPr dirty="0" sz="3000" spc="-10" b="1">
                <a:latin typeface="Calibri"/>
                <a:cs typeface="Calibri"/>
              </a:rPr>
              <a:t>money only</a:t>
            </a:r>
            <a:r>
              <a:rPr dirty="0" sz="3000" spc="-10">
                <a:latin typeface="Calibri"/>
                <a:cs typeface="Calibri"/>
              </a:rPr>
              <a:t>:-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payment to </a:t>
            </a:r>
            <a:r>
              <a:rPr dirty="0" sz="3000" spc="-5">
                <a:latin typeface="Calibri"/>
                <a:cs typeface="Calibri"/>
              </a:rPr>
              <a:t>be  </a:t>
            </a:r>
            <a:r>
              <a:rPr dirty="0" sz="3000">
                <a:latin typeface="Calibri"/>
                <a:cs typeface="Calibri"/>
              </a:rPr>
              <a:t>made </a:t>
            </a:r>
            <a:r>
              <a:rPr dirty="0" sz="3000" spc="-5">
                <a:latin typeface="Calibri"/>
                <a:cs typeface="Calibri"/>
              </a:rPr>
              <a:t>under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instrument must </a:t>
            </a:r>
            <a:r>
              <a:rPr dirty="0" sz="3000" spc="-5">
                <a:latin typeface="Calibri"/>
                <a:cs typeface="Calibri"/>
              </a:rPr>
              <a:t>be </a:t>
            </a:r>
            <a:r>
              <a:rPr dirty="0" sz="3000">
                <a:latin typeface="Calibri"/>
                <a:cs typeface="Calibri"/>
              </a:rPr>
              <a:t>in the </a:t>
            </a:r>
            <a:r>
              <a:rPr dirty="0" sz="3000" spc="-15">
                <a:latin typeface="Calibri"/>
                <a:cs typeface="Calibri"/>
              </a:rPr>
              <a:t>legal  </a:t>
            </a:r>
            <a:r>
              <a:rPr dirty="0" sz="3000" spc="-10">
                <a:latin typeface="Calibri"/>
                <a:cs typeface="Calibri"/>
              </a:rPr>
              <a:t>tender money </a:t>
            </a:r>
            <a:r>
              <a:rPr dirty="0" sz="3000" spc="-5">
                <a:latin typeface="Calibri"/>
                <a:cs typeface="Calibri"/>
              </a:rPr>
              <a:t>of India. </a:t>
            </a:r>
            <a:r>
              <a:rPr dirty="0" sz="3000">
                <a:latin typeface="Calibri"/>
                <a:cs typeface="Calibri"/>
              </a:rPr>
              <a:t>If the </a:t>
            </a:r>
            <a:r>
              <a:rPr dirty="0" sz="3000" spc="-10">
                <a:latin typeface="Calibri"/>
                <a:cs typeface="Calibri"/>
              </a:rPr>
              <a:t>instrument </a:t>
            </a:r>
            <a:r>
              <a:rPr dirty="0" sz="3000" spc="-15">
                <a:latin typeface="Calibri"/>
                <a:cs typeface="Calibri"/>
              </a:rPr>
              <a:t>contains 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0">
                <a:latin typeface="Calibri"/>
                <a:cs typeface="Calibri"/>
              </a:rPr>
              <a:t>promise 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 spc="-5">
                <a:latin typeface="Calibri"/>
                <a:cs typeface="Calibri"/>
              </a:rPr>
              <a:t>something </a:t>
            </a:r>
            <a:r>
              <a:rPr dirty="0" sz="3000" spc="-10">
                <a:latin typeface="Calibri"/>
                <a:cs typeface="Calibri"/>
              </a:rPr>
              <a:t>in </a:t>
            </a:r>
            <a:r>
              <a:rPr dirty="0" sz="3000" spc="-5">
                <a:latin typeface="Calibri"/>
                <a:cs typeface="Calibri"/>
              </a:rPr>
              <a:t>addition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45">
                <a:latin typeface="Calibri"/>
                <a:cs typeface="Calibri"/>
              </a:rPr>
              <a:t>money,  </a:t>
            </a:r>
            <a:r>
              <a:rPr dirty="0" sz="3000">
                <a:latin typeface="Calibri"/>
                <a:cs typeface="Calibri"/>
              </a:rPr>
              <a:t>it </a:t>
            </a:r>
            <a:r>
              <a:rPr dirty="0" sz="3000" spc="-5">
                <a:latin typeface="Calibri"/>
                <a:cs typeface="Calibri"/>
              </a:rPr>
              <a:t>cannot be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5">
                <a:latin typeface="Calibri"/>
                <a:cs typeface="Calibri"/>
              </a:rPr>
              <a:t>promissory</a:t>
            </a:r>
            <a:r>
              <a:rPr dirty="0" sz="3000" spc="-10">
                <a:latin typeface="Calibri"/>
                <a:cs typeface="Calibri"/>
              </a:rPr>
              <a:t> note.</a:t>
            </a:r>
            <a:endParaRPr sz="3000">
              <a:latin typeface="Calibri"/>
              <a:cs typeface="Calibri"/>
            </a:endParaRPr>
          </a:p>
          <a:p>
            <a:pPr algn="just" marL="355600" marR="73660">
              <a:lnSpc>
                <a:spcPts val="3240"/>
              </a:lnSpc>
              <a:spcBef>
                <a:spcPts val="770"/>
              </a:spcBef>
            </a:pPr>
            <a:r>
              <a:rPr dirty="0" sz="3000" b="1">
                <a:latin typeface="Calibri"/>
                <a:cs typeface="Calibri"/>
              </a:rPr>
              <a:t>Ex</a:t>
            </a:r>
            <a:r>
              <a:rPr dirty="0" sz="3000">
                <a:latin typeface="Calibri"/>
                <a:cs typeface="Calibri"/>
              </a:rPr>
              <a:t>. I </a:t>
            </a:r>
            <a:r>
              <a:rPr dirty="0" sz="3000" spc="-15">
                <a:latin typeface="Calibri"/>
                <a:cs typeface="Calibri"/>
              </a:rPr>
              <a:t>promise 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>
                <a:latin typeface="Calibri"/>
                <a:cs typeface="Calibri"/>
              </a:rPr>
              <a:t>B 20 </a:t>
            </a:r>
            <a:r>
              <a:rPr dirty="0" sz="3000" spc="-10">
                <a:latin typeface="Calibri"/>
                <a:cs typeface="Calibri"/>
              </a:rPr>
              <a:t>shares </a:t>
            </a:r>
            <a:r>
              <a:rPr dirty="0" sz="3000">
                <a:latin typeface="Calibri"/>
                <a:cs typeface="Calibri"/>
              </a:rPr>
              <a:t>&amp; 10 </a:t>
            </a:r>
            <a:r>
              <a:rPr dirty="0" sz="3000" spc="-5">
                <a:latin typeface="Calibri"/>
                <a:cs typeface="Calibri"/>
              </a:rPr>
              <a:t>bonds of XY  </a:t>
            </a:r>
            <a:r>
              <a:rPr dirty="0" sz="3000" spc="-10">
                <a:latin typeface="Calibri"/>
                <a:cs typeface="Calibri"/>
              </a:rPr>
              <a:t>limited.</a:t>
            </a:r>
            <a:endParaRPr sz="3000">
              <a:latin typeface="Calibri"/>
              <a:cs typeface="Calibri"/>
            </a:endParaRPr>
          </a:p>
          <a:p>
            <a:pPr algn="just" marL="355600" marR="31051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It </a:t>
            </a:r>
            <a:r>
              <a:rPr dirty="0" sz="3000" spc="-20">
                <a:latin typeface="Calibri"/>
                <a:cs typeface="Calibri"/>
              </a:rPr>
              <a:t>may </a:t>
            </a:r>
            <a:r>
              <a:rPr dirty="0" sz="3000" spc="-5">
                <a:latin typeface="Calibri"/>
                <a:cs typeface="Calibri"/>
              </a:rPr>
              <a:t>be </a:t>
            </a:r>
            <a:r>
              <a:rPr dirty="0" sz="3000" spc="-20">
                <a:latin typeface="Calibri"/>
                <a:cs typeface="Calibri"/>
              </a:rPr>
              <a:t>payable </a:t>
            </a:r>
            <a:r>
              <a:rPr dirty="0" sz="3000" spc="-5">
                <a:latin typeface="Calibri"/>
                <a:cs typeface="Calibri"/>
              </a:rPr>
              <a:t>on demand or </a:t>
            </a:r>
            <a:r>
              <a:rPr dirty="0" sz="3000" spc="-10">
                <a:latin typeface="Calibri"/>
                <a:cs typeface="Calibri"/>
              </a:rPr>
              <a:t>after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5">
                <a:latin typeface="Calibri"/>
                <a:cs typeface="Calibri"/>
              </a:rPr>
              <a:t>definite  </a:t>
            </a:r>
            <a:r>
              <a:rPr dirty="0" sz="3000" spc="-10">
                <a:latin typeface="Calibri"/>
                <a:cs typeface="Calibri"/>
              </a:rPr>
              <a:t>period </a:t>
            </a:r>
            <a:r>
              <a:rPr dirty="0" sz="3000" spc="-5">
                <a:latin typeface="Calibri"/>
                <a:cs typeface="Calibri"/>
              </a:rPr>
              <a:t>of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time.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8152" y="461899"/>
            <a:ext cx="365188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Bill of</a:t>
            </a:r>
            <a:r>
              <a:rPr dirty="0" sz="4400" spc="-80"/>
              <a:t> </a:t>
            </a:r>
            <a:r>
              <a:rPr dirty="0" sz="4400" spc="-30"/>
              <a:t>exchange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64145" cy="2953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bill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exchange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5">
                <a:latin typeface="Calibri"/>
                <a:cs typeface="Calibri"/>
              </a:rPr>
              <a:t>an </a:t>
            </a:r>
            <a:r>
              <a:rPr dirty="0" sz="3200" spc="-5">
                <a:latin typeface="Calibri"/>
                <a:cs typeface="Calibri"/>
              </a:rPr>
              <a:t>instrument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writing  </a:t>
            </a:r>
            <a:r>
              <a:rPr dirty="0" sz="3200" spc="-10">
                <a:latin typeface="Calibri"/>
                <a:cs typeface="Calibri"/>
              </a:rPr>
              <a:t>containing </a:t>
            </a:r>
            <a:r>
              <a:rPr dirty="0" sz="3200">
                <a:latin typeface="Calibri"/>
                <a:cs typeface="Calibri"/>
              </a:rPr>
              <a:t>an </a:t>
            </a:r>
            <a:r>
              <a:rPr dirty="0" sz="3200" spc="-5">
                <a:latin typeface="Calibri"/>
                <a:cs typeface="Calibri"/>
              </a:rPr>
              <a:t>unconditional </a:t>
            </a:r>
            <a:r>
              <a:rPr dirty="0" sz="3200" spc="-15">
                <a:latin typeface="Calibri"/>
                <a:cs typeface="Calibri"/>
              </a:rPr>
              <a:t>order </a:t>
            </a:r>
            <a:r>
              <a:rPr dirty="0" sz="3200" spc="-5">
                <a:latin typeface="Calibri"/>
                <a:cs typeface="Calibri"/>
              </a:rPr>
              <a:t>signed </a:t>
            </a:r>
            <a:r>
              <a:rPr dirty="0" sz="3200" spc="-10">
                <a:latin typeface="Calibri"/>
                <a:cs typeface="Calibri"/>
              </a:rPr>
              <a:t>by 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maker </a:t>
            </a:r>
            <a:r>
              <a:rPr dirty="0" sz="3200" spc="-5">
                <a:latin typeface="Calibri"/>
                <a:cs typeface="Calibri"/>
              </a:rPr>
              <a:t>directing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certain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-20">
                <a:latin typeface="Calibri"/>
                <a:cs typeface="Calibri"/>
              </a:rPr>
              <a:t>to pay </a:t>
            </a:r>
            <a:r>
              <a:rPr dirty="0" sz="3200">
                <a:latin typeface="Calibri"/>
                <a:cs typeface="Calibri"/>
              </a:rPr>
              <a:t>a  </a:t>
            </a:r>
            <a:r>
              <a:rPr dirty="0" sz="3200" spc="-5">
                <a:latin typeface="Calibri"/>
                <a:cs typeface="Calibri"/>
              </a:rPr>
              <a:t>certain sum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money only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order 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certain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-5">
                <a:latin typeface="Calibri"/>
                <a:cs typeface="Calibri"/>
              </a:rPr>
              <a:t>or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bearer of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10">
                <a:latin typeface="Calibri"/>
                <a:cs typeface="Calibri"/>
              </a:rPr>
              <a:t>instrument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(Sec.5)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877" y="34239"/>
            <a:ext cx="34804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/>
              <a:t>Parties </a:t>
            </a:r>
            <a:r>
              <a:rPr dirty="0" sz="4400" spc="-25"/>
              <a:t>to </a:t>
            </a:r>
            <a:r>
              <a:rPr dirty="0" sz="4400"/>
              <a:t>a</a:t>
            </a:r>
            <a:r>
              <a:rPr dirty="0" sz="4400" spc="-45"/>
              <a:t> </a:t>
            </a:r>
            <a:r>
              <a:rPr dirty="0" sz="4400"/>
              <a:t>bill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917194"/>
            <a:ext cx="7985759" cy="551307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5600" marR="182245" indent="-342900">
              <a:lnSpc>
                <a:spcPct val="80000"/>
              </a:lnSpc>
              <a:spcBef>
                <a:spcPts val="820"/>
              </a:spcBef>
              <a:buFont typeface="Calibri"/>
              <a:buAutoNum type="alphaLcParenR"/>
              <a:tabLst>
                <a:tab pos="405130" algn="l"/>
              </a:tabLst>
            </a:pPr>
            <a:r>
              <a:rPr dirty="0"/>
              <a:t>	</a:t>
            </a:r>
            <a:r>
              <a:rPr dirty="0" sz="3000" spc="-20" b="1">
                <a:latin typeface="Calibri"/>
                <a:cs typeface="Calibri"/>
              </a:rPr>
              <a:t>Drawer</a:t>
            </a:r>
            <a:r>
              <a:rPr dirty="0" sz="3000" spc="-20">
                <a:latin typeface="Calibri"/>
                <a:cs typeface="Calibri"/>
              </a:rPr>
              <a:t>:-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person </a:t>
            </a:r>
            <a:r>
              <a:rPr dirty="0" sz="3000">
                <a:latin typeface="Calibri"/>
                <a:cs typeface="Calibri"/>
              </a:rPr>
              <a:t>who </a:t>
            </a:r>
            <a:r>
              <a:rPr dirty="0" sz="3000" spc="-10">
                <a:latin typeface="Calibri"/>
                <a:cs typeface="Calibri"/>
              </a:rPr>
              <a:t>gives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order </a:t>
            </a:r>
            <a:r>
              <a:rPr dirty="0" sz="3000" spc="-10">
                <a:latin typeface="Calibri"/>
                <a:cs typeface="Calibri"/>
              </a:rPr>
              <a:t>to </a:t>
            </a:r>
            <a:r>
              <a:rPr dirty="0" sz="3000" spc="-25">
                <a:latin typeface="Calibri"/>
                <a:cs typeface="Calibri"/>
              </a:rPr>
              <a:t>pay  </a:t>
            </a: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who </a:t>
            </a:r>
            <a:r>
              <a:rPr dirty="0" sz="3000" spc="-20">
                <a:latin typeface="Calibri"/>
                <a:cs typeface="Calibri"/>
              </a:rPr>
              <a:t>makes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bill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60">
                <a:latin typeface="Calibri"/>
                <a:cs typeface="Calibri"/>
              </a:rPr>
              <a:t>drawer.</a:t>
            </a:r>
            <a:endParaRPr sz="3000">
              <a:latin typeface="Calibri"/>
              <a:cs typeface="Calibri"/>
            </a:endParaRPr>
          </a:p>
          <a:p>
            <a:pPr marL="355600" marR="70485" indent="-342900">
              <a:lnSpc>
                <a:spcPct val="80000"/>
              </a:lnSpc>
              <a:spcBef>
                <a:spcPts val="720"/>
              </a:spcBef>
              <a:buAutoNum type="alphaLcParenR"/>
              <a:tabLst>
                <a:tab pos="422909" algn="l"/>
              </a:tabLst>
            </a:pPr>
            <a:r>
              <a:rPr dirty="0" sz="3000" spc="-20" b="1">
                <a:latin typeface="Calibri"/>
                <a:cs typeface="Calibri"/>
              </a:rPr>
              <a:t>Drawee</a:t>
            </a:r>
            <a:r>
              <a:rPr dirty="0" sz="3000" spc="-20">
                <a:latin typeface="Calibri"/>
                <a:cs typeface="Calibri"/>
              </a:rPr>
              <a:t>:-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person </a:t>
            </a:r>
            <a:r>
              <a:rPr dirty="0" sz="3000">
                <a:latin typeface="Calibri"/>
                <a:cs typeface="Calibri"/>
              </a:rPr>
              <a:t>who is </a:t>
            </a:r>
            <a:r>
              <a:rPr dirty="0" sz="3000" spc="-15">
                <a:latin typeface="Calibri"/>
                <a:cs typeface="Calibri"/>
              </a:rPr>
              <a:t>directed </a:t>
            </a:r>
            <a:r>
              <a:rPr dirty="0" sz="3000" spc="-10">
                <a:latin typeface="Calibri"/>
                <a:cs typeface="Calibri"/>
              </a:rPr>
              <a:t>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>
                <a:latin typeface="Calibri"/>
                <a:cs typeface="Calibri"/>
              </a:rPr>
              <a:t>is  </a:t>
            </a:r>
            <a:r>
              <a:rPr dirty="0" sz="3000" spc="-5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drawee. </a:t>
            </a:r>
            <a:r>
              <a:rPr dirty="0" sz="3000" spc="-5">
                <a:latin typeface="Calibri"/>
                <a:cs typeface="Calibri"/>
              </a:rPr>
              <a:t>When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5">
                <a:latin typeface="Calibri"/>
                <a:cs typeface="Calibri"/>
              </a:rPr>
              <a:t>drawee </a:t>
            </a:r>
            <a:r>
              <a:rPr dirty="0" sz="3000" spc="-5">
                <a:latin typeface="Calibri"/>
                <a:cs typeface="Calibri"/>
              </a:rPr>
              <a:t>accepts </a:t>
            </a:r>
            <a:r>
              <a:rPr dirty="0" sz="3000">
                <a:latin typeface="Calibri"/>
                <a:cs typeface="Calibri"/>
              </a:rPr>
              <a:t>the  </a:t>
            </a:r>
            <a:r>
              <a:rPr dirty="0" sz="3000" spc="-5">
                <a:latin typeface="Calibri"/>
                <a:cs typeface="Calibri"/>
              </a:rPr>
              <a:t>bill, he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5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40">
                <a:latin typeface="Calibri"/>
                <a:cs typeface="Calibri"/>
              </a:rPr>
              <a:t>acceptor.</a:t>
            </a:r>
            <a:endParaRPr sz="3000">
              <a:latin typeface="Calibri"/>
              <a:cs typeface="Calibri"/>
            </a:endParaRPr>
          </a:p>
          <a:p>
            <a:pPr marL="355600" marR="368300" indent="-342900">
              <a:lnSpc>
                <a:spcPts val="2880"/>
              </a:lnSpc>
              <a:spcBef>
                <a:spcPts val="695"/>
              </a:spcBef>
              <a:buAutoNum type="alphaLcParenR"/>
              <a:tabLst>
                <a:tab pos="376555" algn="l"/>
              </a:tabLst>
            </a:pPr>
            <a:r>
              <a:rPr dirty="0" sz="3000" spc="-25" b="1">
                <a:latin typeface="Calibri"/>
                <a:cs typeface="Calibri"/>
              </a:rPr>
              <a:t>Payee:-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person to </a:t>
            </a:r>
            <a:r>
              <a:rPr dirty="0" sz="3000">
                <a:latin typeface="Calibri"/>
                <a:cs typeface="Calibri"/>
              </a:rPr>
              <a:t>whom the </a:t>
            </a:r>
            <a:r>
              <a:rPr dirty="0" sz="3000" spc="-15">
                <a:latin typeface="Calibri"/>
                <a:cs typeface="Calibri"/>
              </a:rPr>
              <a:t>payment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15">
                <a:latin typeface="Calibri"/>
                <a:cs typeface="Calibri"/>
              </a:rPr>
              <a:t>to  </a:t>
            </a:r>
            <a:r>
              <a:rPr dirty="0" sz="3000" spc="-5">
                <a:latin typeface="Calibri"/>
                <a:cs typeface="Calibri"/>
              </a:rPr>
              <a:t>be </a:t>
            </a:r>
            <a:r>
              <a:rPr dirty="0" sz="3000">
                <a:latin typeface="Calibri"/>
                <a:cs typeface="Calibri"/>
              </a:rPr>
              <a:t>made is </a:t>
            </a:r>
            <a:r>
              <a:rPr dirty="0" sz="3000" spc="-10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payee.</a:t>
            </a:r>
            <a:endParaRPr sz="3000">
              <a:latin typeface="Calibri"/>
              <a:cs typeface="Calibri"/>
            </a:endParaRPr>
          </a:p>
          <a:p>
            <a:pPr marL="355600" marR="5080">
              <a:lnSpc>
                <a:spcPts val="2880"/>
              </a:lnSpc>
              <a:spcBef>
                <a:spcPts val="720"/>
              </a:spcBef>
            </a:pP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drawer </a:t>
            </a: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5">
                <a:latin typeface="Calibri"/>
                <a:cs typeface="Calibri"/>
              </a:rPr>
              <a:t>payee </a:t>
            </a:r>
            <a:r>
              <a:rPr dirty="0" sz="3000">
                <a:latin typeface="Calibri"/>
                <a:cs typeface="Calibri"/>
              </a:rPr>
              <a:t>who is in the </a:t>
            </a:r>
            <a:r>
              <a:rPr dirty="0" sz="3000" spc="-5">
                <a:latin typeface="Calibri"/>
                <a:cs typeface="Calibri"/>
              </a:rPr>
              <a:t>possession  of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bill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0">
                <a:solidFill>
                  <a:srgbClr val="FF0000"/>
                </a:solidFill>
                <a:latin typeface="Calibri"/>
                <a:cs typeface="Calibri"/>
              </a:rPr>
              <a:t>holder</a:t>
            </a:r>
            <a:r>
              <a:rPr dirty="0" sz="3000" spc="-50">
                <a:latin typeface="Calibri"/>
                <a:cs typeface="Calibri"/>
              </a:rPr>
              <a:t>.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holder must  </a:t>
            </a:r>
            <a:r>
              <a:rPr dirty="0" sz="3000" spc="-15">
                <a:latin typeface="Calibri"/>
                <a:cs typeface="Calibri"/>
              </a:rPr>
              <a:t>present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bill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5">
                <a:latin typeface="Calibri"/>
                <a:cs typeface="Calibri"/>
              </a:rPr>
              <a:t>drawee for </a:t>
            </a:r>
            <a:r>
              <a:rPr dirty="0" sz="3000">
                <a:latin typeface="Calibri"/>
                <a:cs typeface="Calibri"/>
              </a:rPr>
              <a:t>its</a:t>
            </a:r>
            <a:r>
              <a:rPr dirty="0" sz="3000" spc="4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acceptance.</a:t>
            </a:r>
            <a:endParaRPr sz="3000">
              <a:latin typeface="Calibri"/>
              <a:cs typeface="Calibri"/>
            </a:endParaRPr>
          </a:p>
          <a:p>
            <a:pPr marL="355600" marR="243840">
              <a:lnSpc>
                <a:spcPct val="80000"/>
              </a:lnSpc>
              <a:spcBef>
                <a:spcPts val="25"/>
              </a:spcBef>
            </a:pPr>
            <a:r>
              <a:rPr dirty="0" sz="3000" spc="-5">
                <a:latin typeface="Calibri"/>
                <a:cs typeface="Calibri"/>
              </a:rPr>
              <a:t>When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holder </a:t>
            </a:r>
            <a:r>
              <a:rPr dirty="0" sz="3000" spc="-10">
                <a:latin typeface="Calibri"/>
                <a:cs typeface="Calibri"/>
              </a:rPr>
              <a:t>endorses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bill, </a:t>
            </a:r>
            <a:r>
              <a:rPr dirty="0" sz="3000" spc="-15">
                <a:latin typeface="Calibri"/>
                <a:cs typeface="Calibri"/>
              </a:rPr>
              <a:t>note </a:t>
            </a:r>
            <a:r>
              <a:rPr dirty="0" sz="3000" spc="-5">
                <a:latin typeface="Calibri"/>
                <a:cs typeface="Calibri"/>
              </a:rPr>
              <a:t>or  cheque, he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5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45">
                <a:solidFill>
                  <a:srgbClr val="FF0000"/>
                </a:solidFill>
                <a:latin typeface="Calibri"/>
                <a:cs typeface="Calibri"/>
              </a:rPr>
              <a:t>endorser</a:t>
            </a:r>
            <a:r>
              <a:rPr dirty="0" sz="3000" spc="-45">
                <a:latin typeface="Calibri"/>
                <a:cs typeface="Calibri"/>
              </a:rPr>
              <a:t>.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person to  </a:t>
            </a:r>
            <a:r>
              <a:rPr dirty="0" sz="3000">
                <a:latin typeface="Calibri"/>
                <a:cs typeface="Calibri"/>
              </a:rPr>
              <a:t>whom the </a:t>
            </a:r>
            <a:r>
              <a:rPr dirty="0" sz="3000" spc="-10">
                <a:latin typeface="Calibri"/>
                <a:cs typeface="Calibri"/>
              </a:rPr>
              <a:t>bill, note </a:t>
            </a:r>
            <a:r>
              <a:rPr dirty="0" sz="3000" spc="-5">
                <a:latin typeface="Calibri"/>
                <a:cs typeface="Calibri"/>
              </a:rPr>
              <a:t>or cheque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endorsed </a:t>
            </a:r>
            <a:r>
              <a:rPr dirty="0" sz="3000">
                <a:latin typeface="Calibri"/>
                <a:cs typeface="Calibri"/>
              </a:rPr>
              <a:t>is  </a:t>
            </a:r>
            <a:r>
              <a:rPr dirty="0" sz="3000" spc="-5">
                <a:latin typeface="Calibri"/>
                <a:cs typeface="Calibri"/>
              </a:rPr>
              <a:t>called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0000"/>
                </a:solidFill>
                <a:latin typeface="Calibri"/>
                <a:cs typeface="Calibri"/>
              </a:rPr>
              <a:t>endorsee</a:t>
            </a:r>
            <a:r>
              <a:rPr dirty="0" sz="3000" spc="-1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441" y="192150"/>
            <a:ext cx="58902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 b="0">
                <a:latin typeface="Calibri"/>
                <a:cs typeface="Calibri"/>
              </a:rPr>
              <a:t>Specimen </a:t>
            </a:r>
            <a:r>
              <a:rPr dirty="0" spc="-5" b="0">
                <a:latin typeface="Calibri"/>
                <a:cs typeface="Calibri"/>
              </a:rPr>
              <a:t>of Bill of</a:t>
            </a:r>
            <a:r>
              <a:rPr dirty="0" spc="-60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exchange</a:t>
            </a:r>
          </a:p>
        </p:txBody>
      </p:sp>
      <p:sp>
        <p:nvSpPr>
          <p:cNvPr id="3" name="object 3"/>
          <p:cNvSpPr/>
          <p:nvPr/>
        </p:nvSpPr>
        <p:spPr>
          <a:xfrm>
            <a:off x="534162" y="1753361"/>
            <a:ext cx="8077200" cy="4343400"/>
          </a:xfrm>
          <a:custGeom>
            <a:avLst/>
            <a:gdLst/>
            <a:ahLst/>
            <a:cxnLst/>
            <a:rect l="l" t="t" r="r" b="b"/>
            <a:pathLst>
              <a:path w="8077200" h="4343400">
                <a:moveTo>
                  <a:pt x="0" y="4343400"/>
                </a:moveTo>
                <a:lnTo>
                  <a:pt x="8077200" y="4343400"/>
                </a:lnTo>
                <a:lnTo>
                  <a:pt x="8077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371600"/>
            <a:ext cx="8229600" cy="4724400"/>
          </a:xfrm>
          <a:custGeom>
            <a:avLst/>
            <a:gdLst/>
            <a:ahLst/>
            <a:cxnLst/>
            <a:rect l="l" t="t" r="r" b="b"/>
            <a:pathLst>
              <a:path w="8229600" h="4724400">
                <a:moveTo>
                  <a:pt x="0" y="4724400"/>
                </a:moveTo>
                <a:lnTo>
                  <a:pt x="8229600" y="4724400"/>
                </a:lnTo>
                <a:lnTo>
                  <a:pt x="82296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371600"/>
            <a:ext cx="8229600" cy="4724400"/>
          </a:xfrm>
          <a:custGeom>
            <a:avLst/>
            <a:gdLst/>
            <a:ahLst/>
            <a:cxnLst/>
            <a:rect l="l" t="t" r="r" b="b"/>
            <a:pathLst>
              <a:path w="8229600" h="4724400">
                <a:moveTo>
                  <a:pt x="0" y="4724400"/>
                </a:moveTo>
                <a:lnTo>
                  <a:pt x="8229600" y="4724400"/>
                </a:lnTo>
                <a:lnTo>
                  <a:pt x="82296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753870"/>
            <a:ext cx="82169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mbria"/>
                <a:cs typeface="Cambria"/>
              </a:rPr>
              <a:t>Rs.</a:t>
            </a:r>
            <a:r>
              <a:rPr dirty="0" sz="1700" spc="-85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1000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3228" y="1753870"/>
            <a:ext cx="2040889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30">
                <a:latin typeface="Cambria"/>
                <a:cs typeface="Cambria"/>
              </a:rPr>
              <a:t>Kanpur, </a:t>
            </a:r>
            <a:r>
              <a:rPr dirty="0" sz="1700" spc="-40">
                <a:latin typeface="Cambria"/>
                <a:cs typeface="Cambria"/>
              </a:rPr>
              <a:t>Nov. </a:t>
            </a:r>
            <a:r>
              <a:rPr dirty="0" sz="1700">
                <a:latin typeface="Cambria"/>
                <a:cs typeface="Cambria"/>
              </a:rPr>
              <a:t>17,</a:t>
            </a:r>
            <a:r>
              <a:rPr dirty="0" sz="1700" spc="10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2015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526918"/>
            <a:ext cx="8045450" cy="604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900" spc="-10">
                <a:latin typeface="Cambria"/>
                <a:cs typeface="Cambria"/>
              </a:rPr>
              <a:t>Three months after date, </a:t>
            </a:r>
            <a:r>
              <a:rPr dirty="0" sz="1900" spc="-20">
                <a:latin typeface="Cambria"/>
                <a:cs typeface="Cambria"/>
              </a:rPr>
              <a:t>pay </a:t>
            </a:r>
            <a:r>
              <a:rPr dirty="0" sz="1900" spc="-15">
                <a:latin typeface="Cambria"/>
                <a:cs typeface="Cambria"/>
              </a:rPr>
              <a:t>to </a:t>
            </a:r>
            <a:r>
              <a:rPr dirty="0" sz="1900" spc="-10">
                <a:latin typeface="Cambria"/>
                <a:cs typeface="Cambria"/>
              </a:rPr>
              <a:t>Ram </a:t>
            </a:r>
            <a:r>
              <a:rPr dirty="0" sz="1900" spc="-5">
                <a:latin typeface="Cambria"/>
                <a:cs typeface="Cambria"/>
              </a:rPr>
              <a:t>or </a:t>
            </a:r>
            <a:r>
              <a:rPr dirty="0" sz="1900" spc="-10">
                <a:latin typeface="Cambria"/>
                <a:cs typeface="Cambria"/>
              </a:rPr>
              <a:t>order the </a:t>
            </a:r>
            <a:r>
              <a:rPr dirty="0" sz="1900" spc="-5">
                <a:latin typeface="Cambria"/>
                <a:cs typeface="Cambria"/>
              </a:rPr>
              <a:t>sum of one thousand </a:t>
            </a:r>
            <a:r>
              <a:rPr dirty="0" sz="1900" spc="-10">
                <a:latin typeface="Cambria"/>
                <a:cs typeface="Cambria"/>
              </a:rPr>
              <a:t>rupees,  for </a:t>
            </a:r>
            <a:r>
              <a:rPr dirty="0" sz="1900" spc="-15">
                <a:latin typeface="Cambria"/>
                <a:cs typeface="Cambria"/>
              </a:rPr>
              <a:t>value</a:t>
            </a:r>
            <a:r>
              <a:rPr dirty="0" sz="1900" spc="-5">
                <a:latin typeface="Cambria"/>
                <a:cs typeface="Cambria"/>
              </a:rPr>
              <a:t> </a:t>
            </a:r>
            <a:r>
              <a:rPr dirty="0" sz="1900" spc="-15">
                <a:latin typeface="Cambria"/>
                <a:cs typeface="Cambria"/>
              </a:rPr>
              <a:t>received.</a:t>
            </a:r>
            <a:endParaRPr sz="19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490950"/>
            <a:ext cx="1125220" cy="1318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92125">
              <a:lnSpc>
                <a:spcPct val="149400"/>
              </a:lnSpc>
              <a:spcBef>
                <a:spcPts val="100"/>
              </a:spcBef>
            </a:pPr>
            <a:r>
              <a:rPr dirty="0" sz="1700" spc="-45">
                <a:latin typeface="Cambria"/>
                <a:cs typeface="Cambria"/>
              </a:rPr>
              <a:t>To,  </a:t>
            </a:r>
            <a:r>
              <a:rPr dirty="0" sz="1700" spc="-10">
                <a:latin typeface="Cambria"/>
                <a:cs typeface="Cambria"/>
              </a:rPr>
              <a:t>S</a:t>
            </a:r>
            <a:r>
              <a:rPr dirty="0" sz="1700" spc="-45">
                <a:latin typeface="Cambria"/>
                <a:cs typeface="Cambria"/>
              </a:rPr>
              <a:t>h</a:t>
            </a:r>
            <a:r>
              <a:rPr dirty="0" sz="1700" spc="-35">
                <a:latin typeface="Cambria"/>
                <a:cs typeface="Cambria"/>
              </a:rPr>
              <a:t>y</a:t>
            </a:r>
            <a:r>
              <a:rPr dirty="0" sz="1700" spc="-5">
                <a:latin typeface="Cambria"/>
                <a:cs typeface="Cambria"/>
              </a:rPr>
              <a:t>am</a:t>
            </a:r>
            <a:endParaRPr sz="17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dirty="0" sz="1700" spc="-10">
                <a:latin typeface="Cambria"/>
                <a:cs typeface="Cambria"/>
              </a:rPr>
              <a:t>Saket</a:t>
            </a:r>
            <a:r>
              <a:rPr dirty="0" sz="1700" spc="-95">
                <a:latin typeface="Cambria"/>
                <a:cs typeface="Cambria"/>
              </a:rPr>
              <a:t> </a:t>
            </a:r>
            <a:r>
              <a:rPr dirty="0" sz="1700" spc="-5">
                <a:latin typeface="Cambria"/>
                <a:cs typeface="Cambria"/>
              </a:rPr>
              <a:t>Nagar  Kanpur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240273"/>
            <a:ext cx="192087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mbria"/>
                <a:cs typeface="Cambria"/>
              </a:rPr>
              <a:t>In </a:t>
            </a:r>
            <a:r>
              <a:rPr dirty="0" sz="1700">
                <a:latin typeface="Cambria"/>
                <a:cs typeface="Cambria"/>
              </a:rPr>
              <a:t>case of </a:t>
            </a:r>
            <a:r>
              <a:rPr dirty="0" sz="1700" spc="-5">
                <a:latin typeface="Cambria"/>
                <a:cs typeface="Cambria"/>
              </a:rPr>
              <a:t>need with  Indian Bank,</a:t>
            </a:r>
            <a:r>
              <a:rPr dirty="0" sz="1700" spc="-85">
                <a:latin typeface="Cambria"/>
                <a:cs typeface="Cambria"/>
              </a:rPr>
              <a:t> </a:t>
            </a:r>
            <a:r>
              <a:rPr dirty="0" sz="1700" spc="-5">
                <a:latin typeface="Cambria"/>
                <a:cs typeface="Cambria"/>
              </a:rPr>
              <a:t>Kanpur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4175" y="5240273"/>
            <a:ext cx="87312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20">
                <a:latin typeface="Cambria"/>
                <a:cs typeface="Cambria"/>
              </a:rPr>
              <a:t>A</a:t>
            </a:r>
            <a:r>
              <a:rPr dirty="0" sz="1700">
                <a:latin typeface="Cambria"/>
                <a:cs typeface="Cambria"/>
              </a:rPr>
              <a:t>c</a:t>
            </a:r>
            <a:r>
              <a:rPr dirty="0" sz="1700" spc="5">
                <a:latin typeface="Cambria"/>
                <a:cs typeface="Cambria"/>
              </a:rPr>
              <a:t>c</a:t>
            </a:r>
            <a:r>
              <a:rPr dirty="0" sz="1700">
                <a:latin typeface="Cambria"/>
                <a:cs typeface="Cambria"/>
              </a:rPr>
              <a:t>ep</a:t>
            </a:r>
            <a:r>
              <a:rPr dirty="0" sz="1700" spc="-15">
                <a:latin typeface="Cambria"/>
                <a:cs typeface="Cambria"/>
              </a:rPr>
              <a:t>t</a:t>
            </a:r>
            <a:r>
              <a:rPr dirty="0" sz="1700">
                <a:latin typeface="Cambria"/>
                <a:cs typeface="Cambria"/>
              </a:rPr>
              <a:t>ed  </a:t>
            </a:r>
            <a:r>
              <a:rPr dirty="0" sz="1700" spc="-20">
                <a:latin typeface="Cambria"/>
                <a:cs typeface="Cambria"/>
              </a:rPr>
              <a:t>Shyam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2561" y="4648961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0" y="1143000"/>
                </a:moveTo>
                <a:lnTo>
                  <a:pt x="1143000" y="1143000"/>
                </a:lnTo>
                <a:lnTo>
                  <a:pt x="1143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05600" y="4572000"/>
            <a:ext cx="1371600" cy="1219200"/>
          </a:xfrm>
          <a:custGeom>
            <a:avLst/>
            <a:gdLst/>
            <a:ahLst/>
            <a:cxnLst/>
            <a:rect l="l" t="t" r="r" b="b"/>
            <a:pathLst>
              <a:path w="1371600" h="1219200">
                <a:moveTo>
                  <a:pt x="0" y="1219200"/>
                </a:moveTo>
                <a:lnTo>
                  <a:pt x="1371600" y="1219200"/>
                </a:lnTo>
                <a:lnTo>
                  <a:pt x="13716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05600" y="4572000"/>
            <a:ext cx="1371600" cy="1219200"/>
          </a:xfrm>
          <a:custGeom>
            <a:avLst/>
            <a:gdLst/>
            <a:ahLst/>
            <a:cxnLst/>
            <a:rect l="l" t="t" r="r" b="b"/>
            <a:pathLst>
              <a:path w="1371600" h="1219200">
                <a:moveTo>
                  <a:pt x="0" y="1219200"/>
                </a:moveTo>
                <a:lnTo>
                  <a:pt x="1371600" y="1219200"/>
                </a:lnTo>
                <a:lnTo>
                  <a:pt x="13716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710171" y="4601336"/>
            <a:ext cx="1362710" cy="10102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576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Stamp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</a:pPr>
            <a:r>
              <a:rPr dirty="0" sz="1600" spc="-5">
                <a:latin typeface="Cambria"/>
                <a:cs typeface="Cambria"/>
              </a:rPr>
              <a:t>Sd/-</a:t>
            </a:r>
            <a:r>
              <a:rPr dirty="0" sz="160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Krishna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465" y="496950"/>
            <a:ext cx="78917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Essential </a:t>
            </a:r>
            <a:r>
              <a:rPr dirty="0" spc="-10"/>
              <a:t>elements </a:t>
            </a:r>
            <a:r>
              <a:rPr dirty="0" spc="-5"/>
              <a:t>of bill of</a:t>
            </a:r>
            <a:r>
              <a:rPr dirty="0"/>
              <a:t> </a:t>
            </a:r>
            <a:r>
              <a:rPr dirty="0" spc="-3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6301"/>
            <a:ext cx="7680959" cy="4563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31800" indent="-419734">
              <a:lnSpc>
                <a:spcPct val="100000"/>
              </a:lnSpc>
              <a:spcBef>
                <a:spcPts val="105"/>
              </a:spcBef>
              <a:buFont typeface="Calibri"/>
              <a:buAutoNum type="alphaLcParenR"/>
              <a:tabLst>
                <a:tab pos="432434" algn="l"/>
              </a:tabLst>
            </a:pPr>
            <a:r>
              <a:rPr dirty="0" sz="3200">
                <a:latin typeface="Calibri"/>
                <a:cs typeface="Calibri"/>
              </a:rPr>
              <a:t>It </a:t>
            </a:r>
            <a:r>
              <a:rPr dirty="0" sz="3200" spc="-15">
                <a:latin typeface="Calibri"/>
                <a:cs typeface="Calibri"/>
              </a:rPr>
              <a:t>must </a:t>
            </a:r>
            <a:r>
              <a:rPr dirty="0" sz="3200">
                <a:latin typeface="Calibri"/>
                <a:cs typeface="Calibri"/>
              </a:rPr>
              <a:t>be </a:t>
            </a:r>
            <a:r>
              <a:rPr dirty="0" sz="3200" spc="-10">
                <a:latin typeface="Calibri"/>
                <a:cs typeface="Calibri"/>
              </a:rPr>
              <a:t>in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writing.</a:t>
            </a:r>
            <a:endParaRPr sz="3200">
              <a:latin typeface="Calibri"/>
              <a:cs typeface="Calibri"/>
            </a:endParaRPr>
          </a:p>
          <a:p>
            <a:pPr marL="448309" indent="-436245">
              <a:lnSpc>
                <a:spcPct val="100000"/>
              </a:lnSpc>
              <a:spcBef>
                <a:spcPts val="2690"/>
              </a:spcBef>
              <a:buFont typeface="Calibri"/>
              <a:buAutoNum type="alphaLcParenR"/>
              <a:tabLst>
                <a:tab pos="448945" algn="l"/>
              </a:tabLst>
            </a:pPr>
            <a:r>
              <a:rPr dirty="0" sz="3200">
                <a:latin typeface="Calibri"/>
                <a:cs typeface="Calibri"/>
              </a:rPr>
              <a:t>It </a:t>
            </a:r>
            <a:r>
              <a:rPr dirty="0" sz="3200" spc="-15">
                <a:latin typeface="Calibri"/>
                <a:cs typeface="Calibri"/>
              </a:rPr>
              <a:t>must contain </a:t>
            </a:r>
            <a:r>
              <a:rPr dirty="0" sz="3200">
                <a:latin typeface="Calibri"/>
                <a:cs typeface="Calibri"/>
              </a:rPr>
              <a:t>an </a:t>
            </a:r>
            <a:r>
              <a:rPr dirty="0" sz="3200" spc="-15">
                <a:latin typeface="Calibri"/>
                <a:cs typeface="Calibri"/>
              </a:rPr>
              <a:t>order </a:t>
            </a:r>
            <a:r>
              <a:rPr dirty="0" sz="3200" spc="-25">
                <a:latin typeface="Calibri"/>
                <a:cs typeface="Calibri"/>
              </a:rPr>
              <a:t>to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70">
                <a:latin typeface="Calibri"/>
                <a:cs typeface="Calibri"/>
              </a:rPr>
              <a:t>pay.</a:t>
            </a:r>
            <a:endParaRPr sz="3200">
              <a:latin typeface="Calibri"/>
              <a:cs typeface="Calibri"/>
            </a:endParaRPr>
          </a:p>
          <a:p>
            <a:pPr marL="401320" indent="-388620">
              <a:lnSpc>
                <a:spcPct val="100000"/>
              </a:lnSpc>
              <a:spcBef>
                <a:spcPts val="2690"/>
              </a:spcBef>
              <a:buFont typeface="Calibri"/>
              <a:buAutoNum type="alphaLcParenR"/>
              <a:tabLst>
                <a:tab pos="40132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order must </a:t>
            </a:r>
            <a:r>
              <a:rPr dirty="0" sz="3200">
                <a:latin typeface="Calibri"/>
                <a:cs typeface="Calibri"/>
              </a:rPr>
              <a:t>be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unconditional.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770"/>
              </a:spcBef>
              <a:buFont typeface="Calibri"/>
              <a:buAutoNum type="alphaLcParenR"/>
              <a:tabLst>
                <a:tab pos="448945" algn="l"/>
              </a:tabLst>
            </a:pPr>
            <a:r>
              <a:rPr dirty="0" sz="3200">
                <a:latin typeface="Calibri"/>
                <a:cs typeface="Calibri"/>
              </a:rPr>
              <a:t>It </a:t>
            </a:r>
            <a:r>
              <a:rPr dirty="0" sz="3200" spc="-10">
                <a:latin typeface="Calibri"/>
                <a:cs typeface="Calibri"/>
              </a:rPr>
              <a:t>requires three </a:t>
            </a:r>
            <a:r>
              <a:rPr dirty="0" sz="3200" spc="-5">
                <a:latin typeface="Calibri"/>
                <a:cs typeface="Calibri"/>
              </a:rPr>
              <a:t>parties i.e.,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60">
                <a:latin typeface="Calibri"/>
                <a:cs typeface="Calibri"/>
              </a:rPr>
              <a:t>drawer,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20">
                <a:latin typeface="Calibri"/>
                <a:cs typeface="Calibri"/>
              </a:rPr>
              <a:t>drawee </a:t>
            </a:r>
            <a:r>
              <a:rPr dirty="0" sz="3200">
                <a:latin typeface="Calibri"/>
                <a:cs typeface="Calibri"/>
              </a:rPr>
              <a:t>&amp;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payee.</a:t>
            </a:r>
            <a:endParaRPr sz="3200">
              <a:latin typeface="Calibri"/>
              <a:cs typeface="Calibri"/>
            </a:endParaRPr>
          </a:p>
          <a:p>
            <a:pPr marL="436245" indent="-424180">
              <a:lnSpc>
                <a:spcPct val="100000"/>
              </a:lnSpc>
              <a:spcBef>
                <a:spcPts val="2690"/>
              </a:spcBef>
              <a:buFont typeface="Calibri"/>
              <a:buAutoNum type="alphaLcParenR"/>
              <a:tabLst>
                <a:tab pos="436880" algn="l"/>
              </a:tabLst>
            </a:pPr>
            <a:r>
              <a:rPr dirty="0" sz="3200" spc="-5">
                <a:latin typeface="Calibri"/>
                <a:cs typeface="Calibri"/>
              </a:rPr>
              <a:t>The parties </a:t>
            </a:r>
            <a:r>
              <a:rPr dirty="0" sz="3200" spc="-10">
                <a:latin typeface="Calibri"/>
                <a:cs typeface="Calibri"/>
              </a:rPr>
              <a:t>must </a:t>
            </a:r>
            <a:r>
              <a:rPr dirty="0" sz="3200" spc="-5">
                <a:latin typeface="Calibri"/>
                <a:cs typeface="Calibri"/>
              </a:rPr>
              <a:t>be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certain.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70534"/>
            <a:ext cx="7964170" cy="5238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0"/>
              </a:spcBef>
              <a:buFont typeface="Calibri"/>
              <a:buAutoNum type="alphaLcParenR" startAt="6"/>
              <a:tabLst>
                <a:tab pos="343535" algn="l"/>
              </a:tabLst>
            </a:pPr>
            <a:r>
              <a:rPr dirty="0" sz="3000">
                <a:latin typeface="Calibri"/>
                <a:cs typeface="Calibri"/>
              </a:rPr>
              <a:t>It </a:t>
            </a:r>
            <a:r>
              <a:rPr dirty="0" sz="3000" spc="-10">
                <a:latin typeface="Calibri"/>
                <a:cs typeface="Calibri"/>
              </a:rPr>
              <a:t>must </a:t>
            </a:r>
            <a:r>
              <a:rPr dirty="0" sz="3000" spc="-5">
                <a:latin typeface="Calibri"/>
                <a:cs typeface="Calibri"/>
              </a:rPr>
              <a:t>be signed </a:t>
            </a:r>
            <a:r>
              <a:rPr dirty="0" sz="3000" spc="-15">
                <a:latin typeface="Calibri"/>
                <a:cs typeface="Calibri"/>
              </a:rPr>
              <a:t>by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60">
                <a:latin typeface="Calibri"/>
                <a:cs typeface="Calibri"/>
              </a:rPr>
              <a:t>drawer.</a:t>
            </a:r>
            <a:endParaRPr sz="3000">
              <a:latin typeface="Calibri"/>
              <a:cs typeface="Calibri"/>
            </a:endParaRPr>
          </a:p>
          <a:p>
            <a:pPr marL="398145" indent="-386080">
              <a:lnSpc>
                <a:spcPct val="100000"/>
              </a:lnSpc>
              <a:spcBef>
                <a:spcPts val="2160"/>
              </a:spcBef>
              <a:buFont typeface="Calibri"/>
              <a:buAutoNum type="alphaLcParenR" startAt="6"/>
              <a:tabLst>
                <a:tab pos="398780" algn="l"/>
              </a:tabLst>
            </a:pPr>
            <a:r>
              <a:rPr dirty="0" sz="3000" spc="-5">
                <a:latin typeface="Calibri"/>
                <a:cs typeface="Calibri"/>
              </a:rPr>
              <a:t>The sum </a:t>
            </a:r>
            <a:r>
              <a:rPr dirty="0" sz="3000" spc="-20">
                <a:latin typeface="Calibri"/>
                <a:cs typeface="Calibri"/>
              </a:rPr>
              <a:t>payable </a:t>
            </a:r>
            <a:r>
              <a:rPr dirty="0" sz="3000" spc="-10">
                <a:latin typeface="Calibri"/>
                <a:cs typeface="Calibri"/>
              </a:rPr>
              <a:t>must </a:t>
            </a:r>
            <a:r>
              <a:rPr dirty="0" sz="3000" spc="-5">
                <a:latin typeface="Calibri"/>
                <a:cs typeface="Calibri"/>
              </a:rPr>
              <a:t>be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certain.</a:t>
            </a:r>
            <a:endParaRPr sz="3000">
              <a:latin typeface="Calibri"/>
              <a:cs typeface="Calibri"/>
            </a:endParaRPr>
          </a:p>
          <a:p>
            <a:pPr marL="422275" indent="-410209">
              <a:lnSpc>
                <a:spcPct val="100000"/>
              </a:lnSpc>
              <a:spcBef>
                <a:spcPts val="2160"/>
              </a:spcBef>
              <a:buFont typeface="Calibri"/>
              <a:buAutoNum type="alphaLcParenR" startAt="6"/>
              <a:tabLst>
                <a:tab pos="422909" algn="l"/>
              </a:tabLst>
            </a:pPr>
            <a:r>
              <a:rPr dirty="0" sz="3000">
                <a:latin typeface="Calibri"/>
                <a:cs typeface="Calibri"/>
              </a:rPr>
              <a:t>It </a:t>
            </a:r>
            <a:r>
              <a:rPr dirty="0" sz="3000" spc="-10">
                <a:latin typeface="Calibri"/>
                <a:cs typeface="Calibri"/>
              </a:rPr>
              <a:t>must </a:t>
            </a:r>
            <a:r>
              <a:rPr dirty="0" sz="3000" spc="-15">
                <a:latin typeface="Calibri"/>
                <a:cs typeface="Calibri"/>
              </a:rPr>
              <a:t>contain </a:t>
            </a:r>
            <a:r>
              <a:rPr dirty="0" sz="3000">
                <a:latin typeface="Calibri"/>
                <a:cs typeface="Calibri"/>
              </a:rPr>
              <a:t>an </a:t>
            </a:r>
            <a:r>
              <a:rPr dirty="0" sz="3000" spc="-15">
                <a:latin typeface="Calibri"/>
                <a:cs typeface="Calibri"/>
              </a:rPr>
              <a:t>order 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 spc="-10">
                <a:latin typeface="Calibri"/>
                <a:cs typeface="Calibri"/>
              </a:rPr>
              <a:t>money</a:t>
            </a:r>
            <a:r>
              <a:rPr dirty="0" sz="3000" spc="40">
                <a:latin typeface="Calibri"/>
                <a:cs typeface="Calibri"/>
              </a:rPr>
              <a:t> </a:t>
            </a:r>
            <a:r>
              <a:rPr dirty="0" sz="3000" spc="-45">
                <a:latin typeface="Calibri"/>
                <a:cs typeface="Calibri"/>
              </a:rPr>
              <a:t>only.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40000"/>
              </a:lnSpc>
              <a:spcBef>
                <a:spcPts val="720"/>
              </a:spcBef>
            </a:pPr>
            <a:r>
              <a:rPr dirty="0" sz="3000" spc="-5" b="1">
                <a:latin typeface="Calibri"/>
                <a:cs typeface="Calibri"/>
              </a:rPr>
              <a:t>i)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formalities </a:t>
            </a:r>
            <a:r>
              <a:rPr dirty="0" sz="3000" spc="-30">
                <a:latin typeface="Calibri"/>
                <a:cs typeface="Calibri"/>
              </a:rPr>
              <a:t>like </a:t>
            </a:r>
            <a:r>
              <a:rPr dirty="0" sz="3000" spc="-45">
                <a:latin typeface="Calibri"/>
                <a:cs typeface="Calibri"/>
              </a:rPr>
              <a:t>number, </a:t>
            </a:r>
            <a:r>
              <a:rPr dirty="0" sz="3000" spc="-15">
                <a:latin typeface="Calibri"/>
                <a:cs typeface="Calibri"/>
              </a:rPr>
              <a:t>date, </a:t>
            </a:r>
            <a:r>
              <a:rPr dirty="0" sz="3000" spc="-5">
                <a:latin typeface="Calibri"/>
                <a:cs typeface="Calibri"/>
              </a:rPr>
              <a:t>place,  </a:t>
            </a:r>
            <a:r>
              <a:rPr dirty="0" sz="3000" spc="-10">
                <a:latin typeface="Calibri"/>
                <a:cs typeface="Calibri"/>
              </a:rPr>
              <a:t>consideration </a:t>
            </a:r>
            <a:r>
              <a:rPr dirty="0" sz="3000" spc="-20">
                <a:latin typeface="Calibri"/>
                <a:cs typeface="Calibri"/>
              </a:rPr>
              <a:t>etc </a:t>
            </a:r>
            <a:r>
              <a:rPr dirty="0" sz="3000" spc="-15">
                <a:latin typeface="Calibri"/>
                <a:cs typeface="Calibri"/>
              </a:rPr>
              <a:t>are </a:t>
            </a:r>
            <a:r>
              <a:rPr dirty="0" sz="3000" spc="-5">
                <a:latin typeface="Calibri"/>
                <a:cs typeface="Calibri"/>
              </a:rPr>
              <a:t>usually </a:t>
            </a:r>
            <a:r>
              <a:rPr dirty="0" sz="3000" spc="-20">
                <a:latin typeface="Calibri"/>
                <a:cs typeface="Calibri"/>
              </a:rPr>
              <a:t>found </a:t>
            </a:r>
            <a:r>
              <a:rPr dirty="0" sz="3000">
                <a:latin typeface="Calibri"/>
                <a:cs typeface="Calibri"/>
              </a:rPr>
              <a:t>in an  </a:t>
            </a:r>
            <a:r>
              <a:rPr dirty="0" sz="3000" spc="-10">
                <a:latin typeface="Calibri"/>
                <a:cs typeface="Calibri"/>
              </a:rPr>
              <a:t>instrument </a:t>
            </a:r>
            <a:r>
              <a:rPr dirty="0" sz="3000">
                <a:latin typeface="Calibri"/>
                <a:cs typeface="Calibri"/>
              </a:rPr>
              <a:t>although </a:t>
            </a:r>
            <a:r>
              <a:rPr dirty="0" sz="3000" spc="-10">
                <a:latin typeface="Calibri"/>
                <a:cs typeface="Calibri"/>
              </a:rPr>
              <a:t>they </a:t>
            </a:r>
            <a:r>
              <a:rPr dirty="0" sz="3000" spc="-15">
                <a:latin typeface="Calibri"/>
                <a:cs typeface="Calibri"/>
              </a:rPr>
              <a:t>are </a:t>
            </a:r>
            <a:r>
              <a:rPr dirty="0" sz="3000" spc="-5">
                <a:latin typeface="Calibri"/>
                <a:cs typeface="Calibri"/>
              </a:rPr>
              <a:t>not essential </a:t>
            </a:r>
            <a:r>
              <a:rPr dirty="0" sz="3000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law  </a:t>
            </a:r>
            <a:r>
              <a:rPr dirty="0" sz="3000" b="1">
                <a:latin typeface="Calibri"/>
                <a:cs typeface="Calibri"/>
              </a:rPr>
              <a:t>but a </a:t>
            </a:r>
            <a:r>
              <a:rPr dirty="0" sz="3000" spc="-5" b="1">
                <a:latin typeface="Calibri"/>
                <a:cs typeface="Calibri"/>
              </a:rPr>
              <a:t>bill </a:t>
            </a:r>
            <a:r>
              <a:rPr dirty="0" sz="3000" spc="-15" b="1">
                <a:latin typeface="Calibri"/>
                <a:cs typeface="Calibri"/>
              </a:rPr>
              <a:t>must </a:t>
            </a:r>
            <a:r>
              <a:rPr dirty="0" sz="3000" b="1">
                <a:latin typeface="Calibri"/>
                <a:cs typeface="Calibri"/>
              </a:rPr>
              <a:t>be </a:t>
            </a:r>
            <a:r>
              <a:rPr dirty="0" sz="3000" spc="-20" b="1">
                <a:latin typeface="Calibri"/>
                <a:cs typeface="Calibri"/>
              </a:rPr>
              <a:t>affixed </a:t>
            </a:r>
            <a:r>
              <a:rPr dirty="0" sz="3000" spc="-5" b="1">
                <a:latin typeface="Calibri"/>
                <a:cs typeface="Calibri"/>
              </a:rPr>
              <a:t>with </a:t>
            </a:r>
            <a:r>
              <a:rPr dirty="0" sz="3000" b="1">
                <a:latin typeface="Calibri"/>
                <a:cs typeface="Calibri"/>
              </a:rPr>
              <a:t>the necessary  </a:t>
            </a:r>
            <a:r>
              <a:rPr dirty="0" sz="3000" spc="-10" b="1">
                <a:latin typeface="Calibri"/>
                <a:cs typeface="Calibri"/>
              </a:rPr>
              <a:t>stamp.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89150" marR="5080" indent="-197866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Difference </a:t>
            </a:r>
            <a:r>
              <a:rPr dirty="0" spc="-15"/>
              <a:t>between </a:t>
            </a:r>
            <a:r>
              <a:rPr dirty="0" spc="-10"/>
              <a:t>Promissory </a:t>
            </a:r>
            <a:r>
              <a:rPr dirty="0" spc="-20"/>
              <a:t>note  </a:t>
            </a:r>
            <a:r>
              <a:rPr dirty="0" spc="-5"/>
              <a:t>&amp; Bill of</a:t>
            </a:r>
            <a:r>
              <a:rPr dirty="0"/>
              <a:t> </a:t>
            </a:r>
            <a:r>
              <a:rPr dirty="0" spc="-35"/>
              <a:t>exchange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822450"/>
          <a:ext cx="8248650" cy="453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96950">
                <a:tc>
                  <a:txBody>
                    <a:bodyPr/>
                    <a:lstStyle/>
                    <a:p>
                      <a:pPr marL="1181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10" b="1">
                          <a:latin typeface="Cambria"/>
                          <a:cs typeface="Cambria"/>
                        </a:rPr>
                        <a:t>Promissory</a:t>
                      </a:r>
                      <a:r>
                        <a:rPr dirty="0" sz="1800" spc="-3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10" b="1">
                          <a:latin typeface="Cambria"/>
                          <a:cs typeface="Cambria"/>
                        </a:rPr>
                        <a:t>Note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7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Cambria"/>
                          <a:cs typeface="Cambria"/>
                        </a:rPr>
                        <a:t>Bill of</a:t>
                      </a:r>
                      <a:r>
                        <a:rPr dirty="0" sz="18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 b="1">
                          <a:latin typeface="Cambria"/>
                          <a:cs typeface="Cambria"/>
                        </a:rPr>
                        <a:t>Exchange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34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There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are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two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parties.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There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are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three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parties.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contains an unconditional promise</a:t>
                      </a:r>
                      <a:r>
                        <a:rPr dirty="0" sz="18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to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0">
                          <a:latin typeface="Cambria"/>
                          <a:cs typeface="Cambria"/>
                        </a:rPr>
                        <a:t>pay.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contains an unconditional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order</a:t>
                      </a:r>
                      <a:r>
                        <a:rPr dirty="0" sz="18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to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0">
                          <a:latin typeface="Cambria"/>
                          <a:cs typeface="Cambria"/>
                        </a:rPr>
                        <a:t>pay.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640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maker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note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debtor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8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he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himself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undertakes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0">
                          <a:latin typeface="Cambria"/>
                          <a:cs typeface="Cambria"/>
                        </a:rPr>
                        <a:t>pay.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drawer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bill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creditor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10">
                          <a:latin typeface="Cambria"/>
                          <a:cs typeface="Cambria"/>
                        </a:rPr>
                        <a:t>who directs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drawee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(his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debtor)</a:t>
                      </a:r>
                      <a:r>
                        <a:rPr dirty="0" sz="18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to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0">
                          <a:latin typeface="Cambria"/>
                          <a:cs typeface="Cambria"/>
                        </a:rPr>
                        <a:t>pay.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744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liability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maker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note</a:t>
                      </a:r>
                      <a:r>
                        <a:rPr dirty="0" sz="1800" spc="-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primary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8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absolute.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liability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a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drawer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bill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secondary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&amp;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conditional.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747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note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cannot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 made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payable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800" spc="-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10">
                          <a:latin typeface="Cambria"/>
                          <a:cs typeface="Cambria"/>
                        </a:rPr>
                        <a:t>maker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himself.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In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bill,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drawer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&amp;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payee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may</a:t>
                      </a:r>
                      <a:r>
                        <a:rPr dirty="0" sz="18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one &amp;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 same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person.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9697" y="72339"/>
            <a:ext cx="17849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Cheque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074165"/>
            <a:ext cx="7996555" cy="5001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 cheque is a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bill of </a:t>
            </a:r>
            <a:r>
              <a:rPr dirty="0" sz="3200" spc="-20">
                <a:solidFill>
                  <a:srgbClr val="FF0000"/>
                </a:solidFill>
                <a:latin typeface="Calibri"/>
                <a:cs typeface="Calibri"/>
              </a:rPr>
              <a:t>exchange drawn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upon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 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specified </a:t>
            </a:r>
            <a:r>
              <a:rPr dirty="0" sz="3200" spc="-20">
                <a:solidFill>
                  <a:srgbClr val="FF0000"/>
                </a:solidFill>
                <a:latin typeface="Calibri"/>
                <a:cs typeface="Calibri"/>
              </a:rPr>
              <a:t>banker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payable </a:t>
            </a:r>
            <a:r>
              <a:rPr dirty="0" sz="3200" spc="5">
                <a:solidFill>
                  <a:srgbClr val="FF0000"/>
                </a:solidFill>
                <a:latin typeface="Calibri"/>
                <a:cs typeface="Calibri"/>
              </a:rPr>
              <a:t>on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demand </a:t>
            </a:r>
            <a:r>
              <a:rPr dirty="0" sz="3200">
                <a:latin typeface="Calibri"/>
                <a:cs typeface="Calibri"/>
              </a:rPr>
              <a:t>and  it includes the </a:t>
            </a:r>
            <a:r>
              <a:rPr dirty="0" sz="3200" spc="-5">
                <a:latin typeface="Calibri"/>
                <a:cs typeface="Calibri"/>
              </a:rPr>
              <a:t>electronic image of </a:t>
            </a:r>
            <a:r>
              <a:rPr dirty="0" sz="3200">
                <a:latin typeface="Calibri"/>
                <a:cs typeface="Calibri"/>
              </a:rPr>
              <a:t>a cheque </a:t>
            </a:r>
            <a:r>
              <a:rPr dirty="0" sz="3200" spc="-5">
                <a:latin typeface="Calibri"/>
                <a:cs typeface="Calibri"/>
              </a:rPr>
              <a:t>or  </a:t>
            </a:r>
            <a:r>
              <a:rPr dirty="0" sz="3200">
                <a:latin typeface="Calibri"/>
                <a:cs typeface="Calibri"/>
              </a:rPr>
              <a:t>a cheque in the </a:t>
            </a:r>
            <a:r>
              <a:rPr dirty="0" sz="3200" spc="-10">
                <a:latin typeface="Calibri"/>
                <a:cs typeface="Calibri"/>
              </a:rPr>
              <a:t>electronic</a:t>
            </a:r>
            <a:r>
              <a:rPr dirty="0" sz="3200" spc="-20">
                <a:latin typeface="Calibri"/>
                <a:cs typeface="Calibri"/>
              </a:rPr>
              <a:t> form.</a:t>
            </a:r>
            <a:endParaRPr sz="3200">
              <a:latin typeface="Calibri"/>
              <a:cs typeface="Calibri"/>
            </a:endParaRPr>
          </a:p>
          <a:p>
            <a:pPr marL="355600" marR="1949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 cheque in </a:t>
            </a:r>
            <a:r>
              <a:rPr dirty="0" sz="3200" spc="-5">
                <a:latin typeface="Calibri"/>
                <a:cs typeface="Calibri"/>
              </a:rPr>
              <a:t>the electronic </a:t>
            </a:r>
            <a:r>
              <a:rPr dirty="0" sz="3200" spc="-20">
                <a:latin typeface="Calibri"/>
                <a:cs typeface="Calibri"/>
              </a:rPr>
              <a:t>form </a:t>
            </a:r>
            <a:r>
              <a:rPr dirty="0" sz="3200" spc="-5">
                <a:latin typeface="Calibri"/>
                <a:cs typeface="Calibri"/>
              </a:rPr>
              <a:t>means,  “Cheque </a:t>
            </a:r>
            <a:r>
              <a:rPr dirty="0" sz="3200">
                <a:latin typeface="Calibri"/>
                <a:cs typeface="Calibri"/>
              </a:rPr>
              <a:t>which </a:t>
            </a:r>
            <a:r>
              <a:rPr dirty="0" sz="3200" spc="-15">
                <a:latin typeface="Calibri"/>
                <a:cs typeface="Calibri"/>
              </a:rPr>
              <a:t>contains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exact </a:t>
            </a:r>
            <a:r>
              <a:rPr dirty="0" sz="3200" spc="-15">
                <a:latin typeface="Calibri"/>
                <a:cs typeface="Calibri"/>
              </a:rPr>
              <a:t>mirror  </a:t>
            </a:r>
            <a:r>
              <a:rPr dirty="0" sz="3200" spc="-5">
                <a:latin typeface="Calibri"/>
                <a:cs typeface="Calibri"/>
              </a:rPr>
              <a:t>image of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proper </a:t>
            </a:r>
            <a:r>
              <a:rPr dirty="0" sz="3200">
                <a:latin typeface="Calibri"/>
                <a:cs typeface="Calibri"/>
              </a:rPr>
              <a:t>cheque and is </a:t>
            </a:r>
            <a:r>
              <a:rPr dirty="0" sz="3200" spc="-15">
                <a:latin typeface="Calibri"/>
                <a:cs typeface="Calibri"/>
              </a:rPr>
              <a:t>generated,  written </a:t>
            </a:r>
            <a:r>
              <a:rPr dirty="0" sz="3200">
                <a:latin typeface="Calibri"/>
                <a:cs typeface="Calibri"/>
              </a:rPr>
              <a:t>&amp; </a:t>
            </a:r>
            <a:r>
              <a:rPr dirty="0" sz="3200" spc="-5">
                <a:latin typeface="Calibri"/>
                <a:cs typeface="Calibri"/>
              </a:rPr>
              <a:t>signed </a:t>
            </a:r>
            <a:r>
              <a:rPr dirty="0" sz="3200">
                <a:latin typeface="Calibri"/>
                <a:cs typeface="Calibri"/>
              </a:rPr>
              <a:t>in a </a:t>
            </a:r>
            <a:r>
              <a:rPr dirty="0" sz="3200" spc="-10">
                <a:latin typeface="Calibri"/>
                <a:cs typeface="Calibri"/>
              </a:rPr>
              <a:t>secure </a:t>
            </a:r>
            <a:r>
              <a:rPr dirty="0" sz="3200" spc="-30">
                <a:latin typeface="Calibri"/>
                <a:cs typeface="Calibri"/>
              </a:rPr>
              <a:t>system </a:t>
            </a:r>
            <a:r>
              <a:rPr dirty="0" sz="3200">
                <a:latin typeface="Calibri"/>
                <a:cs typeface="Calibri"/>
              </a:rPr>
              <a:t>ensuring  the minimum </a:t>
            </a:r>
            <a:r>
              <a:rPr dirty="0" sz="3200" spc="-25">
                <a:latin typeface="Calibri"/>
                <a:cs typeface="Calibri"/>
              </a:rPr>
              <a:t>safety </a:t>
            </a:r>
            <a:r>
              <a:rPr dirty="0" sz="3200" spc="-15">
                <a:latin typeface="Calibri"/>
                <a:cs typeface="Calibri"/>
              </a:rPr>
              <a:t>standard </a:t>
            </a:r>
            <a:r>
              <a:rPr dirty="0" sz="3200">
                <a:latin typeface="Calibri"/>
                <a:cs typeface="Calibri"/>
              </a:rPr>
              <a:t>with the </a:t>
            </a:r>
            <a:r>
              <a:rPr dirty="0" sz="3200" spc="-5">
                <a:latin typeface="Calibri"/>
                <a:cs typeface="Calibri"/>
              </a:rPr>
              <a:t>use </a:t>
            </a:r>
            <a:r>
              <a:rPr dirty="0" sz="3200">
                <a:latin typeface="Calibri"/>
                <a:cs typeface="Calibri"/>
              </a:rPr>
              <a:t>of  </a:t>
            </a:r>
            <a:r>
              <a:rPr dirty="0" sz="3200" spc="-10">
                <a:latin typeface="Calibri"/>
                <a:cs typeface="Calibri"/>
              </a:rPr>
              <a:t>digital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signature”.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45565"/>
            <a:ext cx="8048625" cy="51968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484505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Calibri"/>
                <a:cs typeface="Calibri"/>
              </a:rPr>
              <a:t>A cheque is the </a:t>
            </a:r>
            <a:r>
              <a:rPr dirty="0" sz="3200" spc="-5">
                <a:latin typeface="Calibri"/>
                <a:cs typeface="Calibri"/>
              </a:rPr>
              <a:t>species of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bill of </a:t>
            </a:r>
            <a:r>
              <a:rPr dirty="0" sz="3200" spc="-20">
                <a:latin typeface="Calibri"/>
                <a:cs typeface="Calibri"/>
              </a:rPr>
              <a:t>exchange  </a:t>
            </a:r>
            <a:r>
              <a:rPr dirty="0" sz="3200" spc="-5">
                <a:latin typeface="Calibri"/>
                <a:cs typeface="Calibri"/>
              </a:rPr>
              <a:t>but </a:t>
            </a:r>
            <a:r>
              <a:rPr dirty="0" sz="3200">
                <a:latin typeface="Calibri"/>
                <a:cs typeface="Calibri"/>
              </a:rPr>
              <a:t>it </a:t>
            </a:r>
            <a:r>
              <a:rPr dirty="0" sz="3200" spc="-5">
                <a:latin typeface="Calibri"/>
                <a:cs typeface="Calibri"/>
              </a:rPr>
              <a:t>has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following two </a:t>
            </a:r>
            <a:r>
              <a:rPr dirty="0" sz="3200">
                <a:latin typeface="Calibri"/>
                <a:cs typeface="Calibri"/>
              </a:rPr>
              <a:t>additional  </a:t>
            </a:r>
            <a:r>
              <a:rPr dirty="0" sz="3200" spc="-5">
                <a:latin typeface="Calibri"/>
                <a:cs typeface="Calibri"/>
              </a:rPr>
              <a:t>qualifications:</a:t>
            </a:r>
            <a:endParaRPr sz="3200">
              <a:latin typeface="Calibri"/>
              <a:cs typeface="Calibri"/>
            </a:endParaRPr>
          </a:p>
          <a:p>
            <a:pPr marL="431800" indent="-419734">
              <a:lnSpc>
                <a:spcPct val="100000"/>
              </a:lnSpc>
              <a:spcBef>
                <a:spcPts val="770"/>
              </a:spcBef>
              <a:buFont typeface="Calibri"/>
              <a:buAutoNum type="alphaLcParenR"/>
              <a:tabLst>
                <a:tab pos="432434" algn="l"/>
              </a:tabLst>
            </a:pPr>
            <a:r>
              <a:rPr dirty="0" sz="3200">
                <a:latin typeface="Calibri"/>
                <a:cs typeface="Calibri"/>
              </a:rPr>
              <a:t>It is </a:t>
            </a:r>
            <a:r>
              <a:rPr dirty="0" sz="3200" spc="-20">
                <a:latin typeface="Calibri"/>
                <a:cs typeface="Calibri"/>
              </a:rPr>
              <a:t>always drawn </a:t>
            </a:r>
            <a:r>
              <a:rPr dirty="0" sz="3200">
                <a:latin typeface="Calibri"/>
                <a:cs typeface="Calibri"/>
              </a:rPr>
              <a:t>on </a:t>
            </a:r>
            <a:r>
              <a:rPr dirty="0" sz="3200" spc="-5">
                <a:latin typeface="Calibri"/>
                <a:cs typeface="Calibri"/>
              </a:rPr>
              <a:t>specified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65">
                <a:latin typeface="Calibri"/>
                <a:cs typeface="Calibri"/>
              </a:rPr>
              <a:t>banker.</a:t>
            </a:r>
            <a:endParaRPr sz="3200">
              <a:latin typeface="Calibri"/>
              <a:cs typeface="Calibri"/>
            </a:endParaRPr>
          </a:p>
          <a:p>
            <a:pPr marL="448309" indent="-436245">
              <a:lnSpc>
                <a:spcPct val="100000"/>
              </a:lnSpc>
              <a:spcBef>
                <a:spcPts val="765"/>
              </a:spcBef>
              <a:buFont typeface="Calibri"/>
              <a:buAutoNum type="alphaLcParenR"/>
              <a:tabLst>
                <a:tab pos="448945" algn="l"/>
              </a:tabLst>
            </a:pPr>
            <a:r>
              <a:rPr dirty="0" sz="3200">
                <a:latin typeface="Calibri"/>
                <a:cs typeface="Calibri"/>
              </a:rPr>
              <a:t>It is </a:t>
            </a:r>
            <a:r>
              <a:rPr dirty="0" sz="3200" spc="-20">
                <a:latin typeface="Calibri"/>
                <a:cs typeface="Calibri"/>
              </a:rPr>
              <a:t>always </a:t>
            </a:r>
            <a:r>
              <a:rPr dirty="0" sz="3200" spc="-15">
                <a:latin typeface="Calibri"/>
                <a:cs typeface="Calibri"/>
              </a:rPr>
              <a:t>payable </a:t>
            </a:r>
            <a:r>
              <a:rPr dirty="0" sz="3200" spc="-5">
                <a:latin typeface="Calibri"/>
                <a:cs typeface="Calibri"/>
              </a:rPr>
              <a:t>on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demand.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All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cheques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bill of </a:t>
            </a:r>
            <a:r>
              <a:rPr dirty="0" sz="3200" spc="-20">
                <a:solidFill>
                  <a:srgbClr val="FF0000"/>
                </a:solidFill>
                <a:latin typeface="Calibri"/>
                <a:cs typeface="Calibri"/>
              </a:rPr>
              <a:t>exchange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but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all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bill of 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exchange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cheque</a:t>
            </a:r>
            <a:r>
              <a:rPr dirty="0" sz="3200">
                <a:latin typeface="Calibri"/>
                <a:cs typeface="Calibri"/>
              </a:rPr>
              <a:t>. A cheque </a:t>
            </a:r>
            <a:r>
              <a:rPr dirty="0" sz="3200" spc="-15">
                <a:latin typeface="Calibri"/>
                <a:cs typeface="Calibri"/>
              </a:rPr>
              <a:t>must </a:t>
            </a:r>
            <a:r>
              <a:rPr dirty="0" sz="3200" spc="-25">
                <a:latin typeface="Calibri"/>
                <a:cs typeface="Calibri"/>
              </a:rPr>
              <a:t>have  </a:t>
            </a:r>
            <a:r>
              <a:rPr dirty="0" sz="3200">
                <a:latin typeface="Calibri"/>
                <a:cs typeface="Calibri"/>
              </a:rPr>
              <a:t>all the </a:t>
            </a:r>
            <a:r>
              <a:rPr dirty="0" sz="3200" spc="-5">
                <a:latin typeface="Calibri"/>
                <a:cs typeface="Calibri"/>
              </a:rPr>
              <a:t>essential elements of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bill of </a:t>
            </a:r>
            <a:r>
              <a:rPr dirty="0" sz="3200" spc="-15">
                <a:latin typeface="Calibri"/>
                <a:cs typeface="Calibri"/>
              </a:rPr>
              <a:t>exchange  </a:t>
            </a:r>
            <a:r>
              <a:rPr dirty="0" sz="3200" b="1">
                <a:latin typeface="Calibri"/>
                <a:cs typeface="Calibri"/>
              </a:rPr>
              <a:t>but it doesn’t </a:t>
            </a:r>
            <a:r>
              <a:rPr dirty="0" sz="3200" spc="-15" b="1">
                <a:latin typeface="Calibri"/>
                <a:cs typeface="Calibri"/>
              </a:rPr>
              <a:t>require </a:t>
            </a:r>
            <a:r>
              <a:rPr dirty="0" sz="3200" spc="-5" b="1">
                <a:latin typeface="Calibri"/>
                <a:cs typeface="Calibri"/>
              </a:rPr>
              <a:t>acceptance </a:t>
            </a:r>
            <a:r>
              <a:rPr dirty="0" sz="3200" b="1">
                <a:latin typeface="Calibri"/>
                <a:cs typeface="Calibri"/>
              </a:rPr>
              <a:t>as it is  </a:t>
            </a:r>
            <a:r>
              <a:rPr dirty="0" sz="3200" spc="-10" b="1">
                <a:latin typeface="Calibri"/>
                <a:cs typeface="Calibri"/>
              </a:rPr>
              <a:t>intended </a:t>
            </a:r>
            <a:r>
              <a:rPr dirty="0" sz="3200" spc="-20" b="1">
                <a:latin typeface="Calibri"/>
                <a:cs typeface="Calibri"/>
              </a:rPr>
              <a:t>for </a:t>
            </a:r>
            <a:r>
              <a:rPr dirty="0" sz="3200" spc="-5" b="1">
                <a:latin typeface="Calibri"/>
                <a:cs typeface="Calibri"/>
              </a:rPr>
              <a:t>immediate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payment.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4357" y="461899"/>
            <a:ext cx="495363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Speciment </a:t>
            </a:r>
            <a:r>
              <a:rPr dirty="0" sz="4400"/>
              <a:t>of</a:t>
            </a:r>
            <a:r>
              <a:rPr dirty="0" sz="4400" spc="-110"/>
              <a:t> </a:t>
            </a:r>
            <a:r>
              <a:rPr dirty="0" sz="4400" spc="-5"/>
              <a:t>Cheque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29679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Assignment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21765"/>
            <a:ext cx="7919084" cy="45135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word </a:t>
            </a:r>
            <a:r>
              <a:rPr dirty="0" sz="3200" spc="-5">
                <a:latin typeface="Calibri"/>
                <a:cs typeface="Calibri"/>
              </a:rPr>
              <a:t>negotiable </a:t>
            </a:r>
            <a:r>
              <a:rPr dirty="0" sz="3200">
                <a:latin typeface="Calibri"/>
                <a:cs typeface="Calibri"/>
              </a:rPr>
              <a:t>means </a:t>
            </a:r>
            <a:r>
              <a:rPr dirty="0" sz="3200" spc="-20">
                <a:latin typeface="Calibri"/>
                <a:cs typeface="Calibri"/>
              </a:rPr>
              <a:t>“</a:t>
            </a:r>
            <a:r>
              <a:rPr dirty="0" sz="3200" spc="-20" b="1">
                <a:latin typeface="Calibri"/>
                <a:cs typeface="Calibri"/>
              </a:rPr>
              <a:t>transferable  </a:t>
            </a:r>
            <a:r>
              <a:rPr dirty="0" sz="3200" spc="-10" b="1">
                <a:latin typeface="Calibri"/>
                <a:cs typeface="Calibri"/>
              </a:rPr>
              <a:t>from </a:t>
            </a:r>
            <a:r>
              <a:rPr dirty="0" sz="3200" b="1">
                <a:latin typeface="Calibri"/>
                <a:cs typeface="Calibri"/>
              </a:rPr>
              <a:t>one </a:t>
            </a:r>
            <a:r>
              <a:rPr dirty="0" sz="3200" spc="-5" b="1">
                <a:latin typeface="Calibri"/>
                <a:cs typeface="Calibri"/>
              </a:rPr>
              <a:t>person </a:t>
            </a:r>
            <a:r>
              <a:rPr dirty="0" sz="3200" spc="-15" b="1">
                <a:latin typeface="Calibri"/>
                <a:cs typeface="Calibri"/>
              </a:rPr>
              <a:t>to </a:t>
            </a:r>
            <a:r>
              <a:rPr dirty="0" sz="3200" b="1">
                <a:latin typeface="Calibri"/>
                <a:cs typeface="Calibri"/>
              </a:rPr>
              <a:t>another in </a:t>
            </a:r>
            <a:r>
              <a:rPr dirty="0" sz="3200" spc="-10" b="1">
                <a:latin typeface="Calibri"/>
                <a:cs typeface="Calibri"/>
              </a:rPr>
              <a:t>return </a:t>
            </a:r>
            <a:r>
              <a:rPr dirty="0" sz="3200" spc="-20" b="1">
                <a:latin typeface="Calibri"/>
                <a:cs typeface="Calibri"/>
              </a:rPr>
              <a:t>for  </a:t>
            </a:r>
            <a:r>
              <a:rPr dirty="0" sz="3200" spc="-10" b="1">
                <a:latin typeface="Calibri"/>
                <a:cs typeface="Calibri"/>
              </a:rPr>
              <a:t>consideration</a:t>
            </a:r>
            <a:r>
              <a:rPr dirty="0" sz="3200" spc="-10">
                <a:latin typeface="Calibri"/>
                <a:cs typeface="Calibri"/>
              </a:rPr>
              <a:t>” </a:t>
            </a:r>
            <a:r>
              <a:rPr dirty="0" sz="3200">
                <a:latin typeface="Calibri"/>
                <a:cs typeface="Calibri"/>
              </a:rPr>
              <a:t>and an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>
                <a:latin typeface="Calibri"/>
                <a:cs typeface="Calibri"/>
              </a:rPr>
              <a:t>means “</a:t>
            </a:r>
            <a:r>
              <a:rPr dirty="0" sz="3200" b="1">
                <a:latin typeface="Calibri"/>
                <a:cs typeface="Calibri"/>
              </a:rPr>
              <a:t>A  </a:t>
            </a:r>
            <a:r>
              <a:rPr dirty="0" sz="3200" spc="-10" b="1">
                <a:latin typeface="Calibri"/>
                <a:cs typeface="Calibri"/>
              </a:rPr>
              <a:t>written </a:t>
            </a:r>
            <a:r>
              <a:rPr dirty="0" sz="3200" spc="-5" b="1">
                <a:latin typeface="Calibri"/>
                <a:cs typeface="Calibri"/>
              </a:rPr>
              <a:t>document </a:t>
            </a:r>
            <a:r>
              <a:rPr dirty="0" sz="3200" spc="-10" b="1">
                <a:latin typeface="Calibri"/>
                <a:cs typeface="Calibri"/>
              </a:rPr>
              <a:t>by </a:t>
            </a:r>
            <a:r>
              <a:rPr dirty="0" sz="3200" spc="-5" b="1">
                <a:latin typeface="Calibri"/>
                <a:cs typeface="Calibri"/>
              </a:rPr>
              <a:t>which </a:t>
            </a:r>
            <a:r>
              <a:rPr dirty="0" sz="3200" b="1">
                <a:latin typeface="Calibri"/>
                <a:cs typeface="Calibri"/>
              </a:rPr>
              <a:t>a </a:t>
            </a:r>
            <a:r>
              <a:rPr dirty="0" sz="3200" spc="-5" b="1">
                <a:latin typeface="Calibri"/>
                <a:cs typeface="Calibri"/>
              </a:rPr>
              <a:t>right </a:t>
            </a:r>
            <a:r>
              <a:rPr dirty="0" sz="3200" b="1">
                <a:latin typeface="Calibri"/>
                <a:cs typeface="Calibri"/>
              </a:rPr>
              <a:t>is </a:t>
            </a:r>
            <a:r>
              <a:rPr dirty="0" sz="3200" spc="-15" b="1">
                <a:latin typeface="Calibri"/>
                <a:cs typeface="Calibri"/>
              </a:rPr>
              <a:t>created  </a:t>
            </a:r>
            <a:r>
              <a:rPr dirty="0" sz="3200" b="1">
                <a:latin typeface="Calibri"/>
                <a:cs typeface="Calibri"/>
              </a:rPr>
              <a:t>in </a:t>
            </a:r>
            <a:r>
              <a:rPr dirty="0" sz="3200" spc="-30" b="1">
                <a:latin typeface="Calibri"/>
                <a:cs typeface="Calibri"/>
              </a:rPr>
              <a:t>favor </a:t>
            </a:r>
            <a:r>
              <a:rPr dirty="0" sz="3200" b="1">
                <a:latin typeface="Calibri"/>
                <a:cs typeface="Calibri"/>
              </a:rPr>
              <a:t>of some</a:t>
            </a:r>
            <a:r>
              <a:rPr dirty="0" sz="3200" spc="15" b="1">
                <a:latin typeface="Calibri"/>
                <a:cs typeface="Calibri"/>
              </a:rPr>
              <a:t> </a:t>
            </a:r>
            <a:r>
              <a:rPr dirty="0" sz="3200" spc="-85" b="1">
                <a:latin typeface="Calibri"/>
                <a:cs typeface="Calibri"/>
              </a:rPr>
              <a:t>person</a:t>
            </a:r>
            <a:r>
              <a:rPr dirty="0" sz="3200" spc="-85">
                <a:latin typeface="Calibri"/>
                <a:cs typeface="Calibri"/>
              </a:rPr>
              <a:t>”.</a:t>
            </a:r>
            <a:endParaRPr sz="3200">
              <a:latin typeface="Calibri"/>
              <a:cs typeface="Calibri"/>
            </a:endParaRPr>
          </a:p>
          <a:p>
            <a:pPr marL="355600" marR="1422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Thus,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negotiable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>
                <a:latin typeface="Calibri"/>
                <a:cs typeface="Calibri"/>
              </a:rPr>
              <a:t>is a </a:t>
            </a:r>
            <a:r>
              <a:rPr dirty="0" sz="3200" spc="-5">
                <a:latin typeface="Calibri"/>
                <a:cs typeface="Calibri"/>
              </a:rPr>
              <a:t>document  </a:t>
            </a:r>
            <a:r>
              <a:rPr dirty="0" sz="3200">
                <a:latin typeface="Calibri"/>
                <a:cs typeface="Calibri"/>
              </a:rPr>
              <a:t>which </a:t>
            </a:r>
            <a:r>
              <a:rPr dirty="0" sz="3200" spc="-5">
                <a:latin typeface="Calibri"/>
                <a:cs typeface="Calibri"/>
              </a:rPr>
              <a:t>entitles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sum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money  </a:t>
            </a:r>
            <a:r>
              <a:rPr dirty="0" sz="3200">
                <a:latin typeface="Calibri"/>
                <a:cs typeface="Calibri"/>
              </a:rPr>
              <a:t>and which is </a:t>
            </a:r>
            <a:r>
              <a:rPr dirty="0" sz="3200" spc="-20">
                <a:latin typeface="Calibri"/>
                <a:cs typeface="Calibri"/>
              </a:rPr>
              <a:t>transferable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 spc="-5">
                <a:latin typeface="Calibri"/>
                <a:cs typeface="Calibri"/>
              </a:rPr>
              <a:t>one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-20">
                <a:latin typeface="Calibri"/>
                <a:cs typeface="Calibri"/>
              </a:rPr>
              <a:t>to  </a:t>
            </a:r>
            <a:r>
              <a:rPr dirty="0" sz="3200" spc="-40">
                <a:latin typeface="Calibri"/>
                <a:cs typeface="Calibri"/>
              </a:rPr>
              <a:t>another.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62225" marR="5080" indent="-255016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Difference </a:t>
            </a:r>
            <a:r>
              <a:rPr dirty="0" spc="-15"/>
              <a:t>between </a:t>
            </a:r>
            <a:r>
              <a:rPr dirty="0" spc="-5"/>
              <a:t>a bill of </a:t>
            </a:r>
            <a:r>
              <a:rPr dirty="0" spc="-35"/>
              <a:t>exchange  </a:t>
            </a:r>
            <a:r>
              <a:rPr dirty="0" spc="-5"/>
              <a:t>and a</a:t>
            </a:r>
            <a:r>
              <a:rPr dirty="0" spc="-15"/>
              <a:t> </a:t>
            </a:r>
            <a:r>
              <a:rPr dirty="0" spc="-5"/>
              <a:t>cheque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670050"/>
          <a:ext cx="8172450" cy="458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7965"/>
                <a:gridCol w="4115435"/>
              </a:tblGrid>
              <a:tr h="436117">
                <a:tc>
                  <a:txBody>
                    <a:bodyPr/>
                    <a:lstStyle/>
                    <a:p>
                      <a:pPr marL="11963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Cambria"/>
                          <a:cs typeface="Cambria"/>
                        </a:rPr>
                        <a:t>Bill of</a:t>
                      </a:r>
                      <a:r>
                        <a:rPr dirty="0" sz="1800" spc="-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15" b="1">
                          <a:latin typeface="Cambria"/>
                          <a:cs typeface="Cambria"/>
                        </a:rPr>
                        <a:t>exchange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b="1">
                          <a:latin typeface="Cambria"/>
                          <a:cs typeface="Cambria"/>
                        </a:rPr>
                        <a:t>Cheque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505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may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drawn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on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any</a:t>
                      </a:r>
                      <a:r>
                        <a:rPr dirty="0" sz="1800" spc="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person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including a</a:t>
                      </a:r>
                      <a:r>
                        <a:rPr dirty="0" sz="18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35">
                          <a:latin typeface="Cambria"/>
                          <a:cs typeface="Cambria"/>
                        </a:rPr>
                        <a:t>banker.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 </a:t>
                      </a:r>
                      <a:r>
                        <a:rPr dirty="0" sz="1800" spc="-25">
                          <a:latin typeface="Cambria"/>
                          <a:cs typeface="Cambria"/>
                        </a:rPr>
                        <a:t>always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drawn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on a</a:t>
                      </a:r>
                      <a:r>
                        <a:rPr dirty="0" sz="18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35">
                          <a:latin typeface="Cambria"/>
                          <a:cs typeface="Cambria"/>
                        </a:rPr>
                        <a:t>banker.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517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must be accepted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before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8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drawee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to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make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payment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upon</a:t>
                      </a:r>
                      <a:r>
                        <a:rPr dirty="0" sz="18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it.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A cheque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requires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no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 acceptance.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764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may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payable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on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demand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8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after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the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expiry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of 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certain period after</a:t>
                      </a:r>
                      <a:r>
                        <a:rPr dirty="0" sz="18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date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sight.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It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 </a:t>
                      </a:r>
                      <a:r>
                        <a:rPr dirty="0" sz="1800" spc="-25">
                          <a:latin typeface="Cambria"/>
                          <a:cs typeface="Cambria"/>
                        </a:rPr>
                        <a:t>always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payable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8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demand.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295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bill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is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never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 crossed.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A cheque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may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8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crossed.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505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bill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except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in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certain cases must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be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Cambria"/>
                          <a:cs typeface="Cambria"/>
                        </a:rPr>
                        <a:t>stamped.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A cheque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doesn’t require </a:t>
                      </a:r>
                      <a:r>
                        <a:rPr dirty="0" sz="1800" spc="-15">
                          <a:latin typeface="Cambria"/>
                          <a:cs typeface="Cambria"/>
                        </a:rPr>
                        <a:t>any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stamp.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6089" y="461899"/>
            <a:ext cx="46716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Crossing </a:t>
            </a:r>
            <a:r>
              <a:rPr dirty="0" sz="4400"/>
              <a:t>of</a:t>
            </a:r>
            <a:r>
              <a:rPr dirty="0" sz="4400" spc="-80"/>
              <a:t> </a:t>
            </a:r>
            <a:r>
              <a:rPr dirty="0" sz="4400" spc="-5"/>
              <a:t>Cheques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40040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22352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Open Cheque</a:t>
            </a:r>
            <a:r>
              <a:rPr dirty="0" sz="3200" spc="-5">
                <a:latin typeface="Calibri"/>
                <a:cs typeface="Calibri"/>
              </a:rPr>
              <a:t>:- </a:t>
            </a:r>
            <a:r>
              <a:rPr dirty="0" sz="3200">
                <a:latin typeface="Calibri"/>
                <a:cs typeface="Calibri"/>
              </a:rPr>
              <a:t>A cheque which is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payable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in 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cash </a:t>
            </a:r>
            <a:r>
              <a:rPr dirty="0" sz="3200" spc="-10">
                <a:latin typeface="Calibri"/>
                <a:cs typeface="Calibri"/>
              </a:rPr>
              <a:t>across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counter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bank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called  </a:t>
            </a:r>
            <a:r>
              <a:rPr dirty="0" sz="3200">
                <a:latin typeface="Calibri"/>
                <a:cs typeface="Calibri"/>
              </a:rPr>
              <a:t>an </a:t>
            </a:r>
            <a:r>
              <a:rPr dirty="0" sz="3200" spc="-5">
                <a:latin typeface="Calibri"/>
                <a:cs typeface="Calibri"/>
              </a:rPr>
              <a:t>open </a:t>
            </a:r>
            <a:r>
              <a:rPr dirty="0" sz="3200">
                <a:latin typeface="Calibri"/>
                <a:cs typeface="Calibri"/>
              </a:rPr>
              <a:t>cheque. When </a:t>
            </a:r>
            <a:r>
              <a:rPr dirty="0" sz="3200" spc="-5">
                <a:latin typeface="Calibri"/>
                <a:cs typeface="Calibri"/>
              </a:rPr>
              <a:t>such </a:t>
            </a:r>
            <a:r>
              <a:rPr dirty="0" sz="3200">
                <a:latin typeface="Calibri"/>
                <a:cs typeface="Calibri"/>
              </a:rPr>
              <a:t>a cheque is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dirty="0" sz="3200" spc="-5">
                <a:latin typeface="Calibri"/>
                <a:cs typeface="Calibri"/>
              </a:rPr>
              <a:t>circulation,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great </a:t>
            </a:r>
            <a:r>
              <a:rPr dirty="0" sz="3200">
                <a:latin typeface="Calibri"/>
                <a:cs typeface="Calibri"/>
              </a:rPr>
              <a:t>risk </a:t>
            </a:r>
            <a:r>
              <a:rPr dirty="0" sz="3200" spc="-15">
                <a:latin typeface="Calibri"/>
                <a:cs typeface="Calibri"/>
              </a:rPr>
              <a:t>attends </a:t>
            </a:r>
            <a:r>
              <a:rPr dirty="0" sz="3200">
                <a:latin typeface="Calibri"/>
                <a:cs typeface="Calibri"/>
              </a:rPr>
              <a:t>it. If </a:t>
            </a:r>
            <a:r>
              <a:rPr dirty="0" sz="3200" spc="-25">
                <a:latin typeface="Calibri"/>
                <a:cs typeface="Calibri"/>
              </a:rPr>
              <a:t>it’s </a:t>
            </a:r>
            <a:r>
              <a:rPr dirty="0" sz="3200" spc="-5">
                <a:latin typeface="Calibri"/>
                <a:cs typeface="Calibri"/>
              </a:rPr>
              <a:t>holder  </a:t>
            </a:r>
            <a:r>
              <a:rPr dirty="0" sz="3200">
                <a:latin typeface="Calibri"/>
                <a:cs typeface="Calibri"/>
              </a:rPr>
              <a:t>looses it, </a:t>
            </a:r>
            <a:r>
              <a:rPr dirty="0" sz="3200" spc="-25">
                <a:latin typeface="Calibri"/>
                <a:cs typeface="Calibri"/>
              </a:rPr>
              <a:t>it’s </a:t>
            </a:r>
            <a:r>
              <a:rPr dirty="0" sz="3200" spc="-5">
                <a:latin typeface="Calibri"/>
                <a:cs typeface="Calibri"/>
              </a:rPr>
              <a:t>finder </a:t>
            </a:r>
            <a:r>
              <a:rPr dirty="0" sz="3200" spc="-20">
                <a:latin typeface="Calibri"/>
                <a:cs typeface="Calibri"/>
              </a:rPr>
              <a:t>may </a:t>
            </a:r>
            <a:r>
              <a:rPr dirty="0" sz="3200" spc="-10">
                <a:latin typeface="Calibri"/>
                <a:cs typeface="Calibri"/>
              </a:rPr>
              <a:t>go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bank and  </a:t>
            </a:r>
            <a:r>
              <a:rPr dirty="0" sz="3200" spc="-5">
                <a:latin typeface="Calibri"/>
                <a:cs typeface="Calibri"/>
              </a:rPr>
              <a:t>get </a:t>
            </a:r>
            <a:r>
              <a:rPr dirty="0" sz="3200" spc="-15">
                <a:latin typeface="Calibri"/>
                <a:cs typeface="Calibri"/>
              </a:rPr>
              <a:t>payment </a:t>
            </a:r>
            <a:r>
              <a:rPr dirty="0" sz="3200" spc="-5">
                <a:latin typeface="Calibri"/>
                <a:cs typeface="Calibri"/>
              </a:rPr>
              <a:t>unless </a:t>
            </a:r>
            <a:r>
              <a:rPr dirty="0" sz="3200">
                <a:latin typeface="Calibri"/>
                <a:cs typeface="Calibri"/>
              </a:rPr>
              <a:t>its </a:t>
            </a:r>
            <a:r>
              <a:rPr dirty="0" sz="3200" spc="-15">
                <a:latin typeface="Calibri"/>
                <a:cs typeface="Calibri"/>
              </a:rPr>
              <a:t>payment </a:t>
            </a:r>
            <a:r>
              <a:rPr dirty="0" sz="3200" spc="-5">
                <a:latin typeface="Calibri"/>
                <a:cs typeface="Calibri"/>
              </a:rPr>
              <a:t>has already  been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stopped.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8529" y="461899"/>
            <a:ext cx="37249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Crossed</a:t>
            </a:r>
            <a:r>
              <a:rPr dirty="0" sz="4400" spc="-85"/>
              <a:t> </a:t>
            </a:r>
            <a:r>
              <a:rPr dirty="0" sz="4400" spc="-5"/>
              <a:t>Cheque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82584" cy="441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crossed </a:t>
            </a:r>
            <a:r>
              <a:rPr dirty="0" sz="3200">
                <a:latin typeface="Calibri"/>
                <a:cs typeface="Calibri"/>
              </a:rPr>
              <a:t>cheque is one in which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two parallel  </a:t>
            </a:r>
            <a:r>
              <a:rPr dirty="0" sz="3200" spc="-20">
                <a:solidFill>
                  <a:srgbClr val="FF0000"/>
                </a:solidFill>
                <a:latin typeface="Calibri"/>
                <a:cs typeface="Calibri"/>
              </a:rPr>
              <a:t>transverse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lines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with or without the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words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‘&amp;  </a:t>
            </a:r>
            <a:r>
              <a:rPr dirty="0" sz="3200" spc="-65">
                <a:solidFill>
                  <a:srgbClr val="FF0000"/>
                </a:solidFill>
                <a:latin typeface="Calibri"/>
                <a:cs typeface="Calibri"/>
              </a:rPr>
              <a:t>Co.’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are </a:t>
            </a:r>
            <a:r>
              <a:rPr dirty="0" sz="3200" spc="-20">
                <a:solidFill>
                  <a:srgbClr val="FF0000"/>
                </a:solidFill>
                <a:latin typeface="Calibri"/>
                <a:cs typeface="Calibri"/>
              </a:rPr>
              <a:t>drawn</a:t>
            </a:r>
            <a:r>
              <a:rPr dirty="0" sz="3200" spc="-20">
                <a:latin typeface="Calibri"/>
                <a:cs typeface="Calibri"/>
              </a:rPr>
              <a:t>.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payment </a:t>
            </a:r>
            <a:r>
              <a:rPr dirty="0" sz="3200" spc="-5">
                <a:latin typeface="Calibri"/>
                <a:cs typeface="Calibri"/>
              </a:rPr>
              <a:t>of such </a:t>
            </a:r>
            <a:r>
              <a:rPr dirty="0" sz="3200">
                <a:latin typeface="Calibri"/>
                <a:cs typeface="Calibri"/>
              </a:rPr>
              <a:t>a cheque  </a:t>
            </a:r>
            <a:r>
              <a:rPr dirty="0" sz="3200" spc="-10">
                <a:latin typeface="Calibri"/>
                <a:cs typeface="Calibri"/>
              </a:rPr>
              <a:t>can </a:t>
            </a:r>
            <a:r>
              <a:rPr dirty="0" sz="3200">
                <a:latin typeface="Calibri"/>
                <a:cs typeface="Calibri"/>
              </a:rPr>
              <a:t>be </a:t>
            </a:r>
            <a:r>
              <a:rPr dirty="0" sz="3200" spc="-10">
                <a:latin typeface="Calibri"/>
                <a:cs typeface="Calibri"/>
              </a:rPr>
              <a:t>obtain </a:t>
            </a:r>
            <a:r>
              <a:rPr dirty="0" sz="3200" spc="-5">
                <a:latin typeface="Calibri"/>
                <a:cs typeface="Calibri"/>
              </a:rPr>
              <a:t>only </a:t>
            </a:r>
            <a:r>
              <a:rPr dirty="0" sz="3200" spc="-10">
                <a:latin typeface="Calibri"/>
                <a:cs typeface="Calibri"/>
              </a:rPr>
              <a:t>through </a:t>
            </a:r>
            <a:r>
              <a:rPr dirty="0" sz="3200" spc="-65">
                <a:latin typeface="Calibri"/>
                <a:cs typeface="Calibri"/>
              </a:rPr>
              <a:t>banker. </a:t>
            </a:r>
            <a:r>
              <a:rPr dirty="0" sz="3200" spc="-5">
                <a:latin typeface="Calibri"/>
                <a:cs typeface="Calibri"/>
              </a:rPr>
              <a:t>Thus,  </a:t>
            </a:r>
            <a:r>
              <a:rPr dirty="0" sz="3200" spc="-10">
                <a:latin typeface="Calibri"/>
                <a:cs typeface="Calibri"/>
              </a:rPr>
              <a:t>crossing </a:t>
            </a:r>
            <a:r>
              <a:rPr dirty="0" sz="3200">
                <a:latin typeface="Calibri"/>
                <a:cs typeface="Calibri"/>
              </a:rPr>
              <a:t>is a </a:t>
            </a:r>
            <a:r>
              <a:rPr dirty="0" sz="3200" spc="-5">
                <a:latin typeface="Calibri"/>
                <a:cs typeface="Calibri"/>
              </a:rPr>
              <a:t>direction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drawee </a:t>
            </a:r>
            <a:r>
              <a:rPr dirty="0" sz="3200" spc="-25">
                <a:latin typeface="Calibri"/>
                <a:cs typeface="Calibri"/>
              </a:rPr>
              <a:t>banker </a:t>
            </a:r>
            <a:r>
              <a:rPr dirty="0" sz="3200" spc="-20">
                <a:latin typeface="Calibri"/>
                <a:cs typeface="Calibri"/>
              </a:rPr>
              <a:t>to  pay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amount of money on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crossed  </a:t>
            </a:r>
            <a:r>
              <a:rPr dirty="0" sz="3200">
                <a:latin typeface="Calibri"/>
                <a:cs typeface="Calibri"/>
              </a:rPr>
              <a:t>cheque </a:t>
            </a:r>
            <a:r>
              <a:rPr dirty="0" sz="3200" spc="-10">
                <a:latin typeface="Calibri"/>
                <a:cs typeface="Calibri"/>
              </a:rPr>
              <a:t>generally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20">
                <a:latin typeface="Calibri"/>
                <a:cs typeface="Calibri"/>
              </a:rPr>
              <a:t>banker </a:t>
            </a:r>
            <a:r>
              <a:rPr dirty="0" sz="3200" spc="-5">
                <a:latin typeface="Calibri"/>
                <a:cs typeface="Calibri"/>
              </a:rPr>
              <a:t>so </a:t>
            </a:r>
            <a:r>
              <a:rPr dirty="0" sz="3200" spc="-10">
                <a:latin typeface="Calibri"/>
                <a:cs typeface="Calibri"/>
              </a:rPr>
              <a:t>that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party  </a:t>
            </a:r>
            <a:r>
              <a:rPr dirty="0" sz="3200">
                <a:latin typeface="Calibri"/>
                <a:cs typeface="Calibri"/>
              </a:rPr>
              <a:t>who </a:t>
            </a:r>
            <a:r>
              <a:rPr dirty="0" sz="3200" spc="-10">
                <a:latin typeface="Calibri"/>
                <a:cs typeface="Calibri"/>
              </a:rPr>
              <a:t>obtains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payment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the cheque </a:t>
            </a:r>
            <a:r>
              <a:rPr dirty="0" sz="3200" spc="-10">
                <a:latin typeface="Calibri"/>
                <a:cs typeface="Calibri"/>
              </a:rPr>
              <a:t>can 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>
                <a:latin typeface="Calibri"/>
                <a:cs typeface="Calibri"/>
              </a:rPr>
              <a:t>easily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traced.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2704" y="461899"/>
            <a:ext cx="396303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5"/>
              <a:t>Types </a:t>
            </a:r>
            <a:r>
              <a:rPr dirty="0" sz="4400"/>
              <a:t>of</a:t>
            </a:r>
            <a:r>
              <a:rPr dirty="0" sz="4400" spc="-55"/>
              <a:t> </a:t>
            </a:r>
            <a:r>
              <a:rPr dirty="0" sz="4400" spc="-10"/>
              <a:t>crossing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7269"/>
            <a:ext cx="8046720" cy="450786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There are </a:t>
            </a:r>
            <a:r>
              <a:rPr dirty="0" sz="3000" spc="-5">
                <a:latin typeface="Calibri"/>
                <a:cs typeface="Calibri"/>
              </a:rPr>
              <a:t>two </a:t>
            </a:r>
            <a:r>
              <a:rPr dirty="0" sz="3000">
                <a:latin typeface="Calibri"/>
                <a:cs typeface="Calibri"/>
              </a:rPr>
              <a:t>types </a:t>
            </a:r>
            <a:r>
              <a:rPr dirty="0" sz="3000" spc="-5">
                <a:latin typeface="Calibri"/>
                <a:cs typeface="Calibri"/>
              </a:rPr>
              <a:t>of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crossing: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b="1">
                <a:latin typeface="Calibri"/>
                <a:cs typeface="Calibri"/>
              </a:rPr>
              <a:t>a) </a:t>
            </a:r>
            <a:r>
              <a:rPr dirty="0" sz="3000" spc="-10" b="1">
                <a:latin typeface="Calibri"/>
                <a:cs typeface="Calibri"/>
              </a:rPr>
              <a:t>General Crossing:-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5">
                <a:latin typeface="Calibri"/>
                <a:cs typeface="Calibri"/>
              </a:rPr>
              <a:t>cheque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5">
                <a:latin typeface="Calibri"/>
                <a:cs typeface="Calibri"/>
              </a:rPr>
              <a:t>said </a:t>
            </a:r>
            <a:r>
              <a:rPr dirty="0" sz="3000" spc="-10">
                <a:latin typeface="Calibri"/>
                <a:cs typeface="Calibri"/>
              </a:rPr>
              <a:t>to </a:t>
            </a:r>
            <a:r>
              <a:rPr dirty="0" sz="3000" spc="-5">
                <a:latin typeface="Calibri"/>
                <a:cs typeface="Calibri"/>
              </a:rPr>
              <a:t>be  </a:t>
            </a:r>
            <a:r>
              <a:rPr dirty="0" sz="3000" spc="-10">
                <a:latin typeface="Calibri"/>
                <a:cs typeface="Calibri"/>
              </a:rPr>
              <a:t>crossed </a:t>
            </a:r>
            <a:r>
              <a:rPr dirty="0" sz="3000" spc="-15">
                <a:latin typeface="Calibri"/>
                <a:cs typeface="Calibri"/>
              </a:rPr>
              <a:t>generally </a:t>
            </a:r>
            <a:r>
              <a:rPr dirty="0" sz="3000" spc="-10">
                <a:latin typeface="Calibri"/>
                <a:cs typeface="Calibri"/>
              </a:rPr>
              <a:t>where </a:t>
            </a:r>
            <a:r>
              <a:rPr dirty="0" sz="3000">
                <a:latin typeface="Calibri"/>
                <a:cs typeface="Calibri"/>
              </a:rPr>
              <a:t>it </a:t>
            </a:r>
            <a:r>
              <a:rPr dirty="0" sz="3000" spc="-15">
                <a:latin typeface="Calibri"/>
                <a:cs typeface="Calibri"/>
              </a:rPr>
              <a:t>bears </a:t>
            </a:r>
            <a:r>
              <a:rPr dirty="0" sz="3000" spc="-10">
                <a:latin typeface="Calibri"/>
                <a:cs typeface="Calibri"/>
              </a:rPr>
              <a:t>across </a:t>
            </a:r>
            <a:r>
              <a:rPr dirty="0" sz="3000">
                <a:latin typeface="Calibri"/>
                <a:cs typeface="Calibri"/>
              </a:rPr>
              <a:t>its </a:t>
            </a:r>
            <a:r>
              <a:rPr dirty="0" sz="3000" spc="-20">
                <a:latin typeface="Calibri"/>
                <a:cs typeface="Calibri"/>
              </a:rPr>
              <a:t>face </a:t>
            </a:r>
            <a:r>
              <a:rPr dirty="0" sz="3000">
                <a:latin typeface="Calibri"/>
                <a:cs typeface="Calibri"/>
              </a:rPr>
              <a:t>an  addition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endParaRPr sz="3000">
              <a:latin typeface="Calibri"/>
              <a:cs typeface="Calibri"/>
            </a:endParaRPr>
          </a:p>
          <a:p>
            <a:pPr marL="355600" marR="19621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Calibri"/>
                <a:cs typeface="Calibri"/>
              </a:rPr>
              <a:t>i)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words “and </a:t>
            </a:r>
            <a:r>
              <a:rPr dirty="0" sz="3000" spc="-5">
                <a:latin typeface="Calibri"/>
                <a:cs typeface="Calibri"/>
              </a:rPr>
              <a:t>company” or </a:t>
            </a:r>
            <a:r>
              <a:rPr dirty="0" sz="3000" spc="-25">
                <a:latin typeface="Calibri"/>
                <a:cs typeface="Calibri"/>
              </a:rPr>
              <a:t>any </a:t>
            </a:r>
            <a:r>
              <a:rPr dirty="0" sz="3000" spc="-10">
                <a:latin typeface="Calibri"/>
                <a:cs typeface="Calibri"/>
              </a:rPr>
              <a:t>abbreviation  thereof between </a:t>
            </a:r>
            <a:r>
              <a:rPr dirty="0" sz="3000" spc="-5">
                <a:latin typeface="Calibri"/>
                <a:cs typeface="Calibri"/>
              </a:rPr>
              <a:t>two </a:t>
            </a:r>
            <a:r>
              <a:rPr dirty="0" sz="3000" spc="-15">
                <a:latin typeface="Calibri"/>
                <a:cs typeface="Calibri"/>
              </a:rPr>
              <a:t>parallel </a:t>
            </a:r>
            <a:r>
              <a:rPr dirty="0" sz="3000" spc="-20">
                <a:latin typeface="Calibri"/>
                <a:cs typeface="Calibri"/>
              </a:rPr>
              <a:t>transverse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lines</a:t>
            </a:r>
            <a:endParaRPr sz="3000">
              <a:latin typeface="Calibri"/>
              <a:cs typeface="Calibri"/>
            </a:endParaRPr>
          </a:p>
          <a:p>
            <a:pPr marL="355600" marR="1846580">
              <a:lnSpc>
                <a:spcPts val="3240"/>
              </a:lnSpc>
            </a:pPr>
            <a:r>
              <a:rPr dirty="0" sz="3000" spc="-5">
                <a:latin typeface="Calibri"/>
                <a:cs typeface="Calibri"/>
              </a:rPr>
              <a:t>either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without the </a:t>
            </a:r>
            <a:r>
              <a:rPr dirty="0" sz="3000" spc="-15">
                <a:latin typeface="Calibri"/>
                <a:cs typeface="Calibri"/>
              </a:rPr>
              <a:t>words </a:t>
            </a:r>
            <a:r>
              <a:rPr dirty="0" sz="3000" spc="-5">
                <a:latin typeface="Calibri"/>
                <a:cs typeface="Calibri"/>
              </a:rPr>
              <a:t>“not  </a:t>
            </a:r>
            <a:r>
              <a:rPr dirty="0" sz="3000" spc="-35">
                <a:latin typeface="Calibri"/>
                <a:cs typeface="Calibri"/>
              </a:rPr>
              <a:t>negotiable”.</a:t>
            </a:r>
            <a:endParaRPr sz="3000">
              <a:latin typeface="Calibri"/>
              <a:cs typeface="Calibri"/>
            </a:endParaRPr>
          </a:p>
          <a:p>
            <a:pPr marL="355600" marR="6667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Calibri"/>
                <a:cs typeface="Calibri"/>
              </a:rPr>
              <a:t>ii) </a:t>
            </a:r>
            <a:r>
              <a:rPr dirty="0" sz="3000" spc="-50">
                <a:latin typeface="Calibri"/>
                <a:cs typeface="Calibri"/>
              </a:rPr>
              <a:t>Two </a:t>
            </a:r>
            <a:r>
              <a:rPr dirty="0" sz="3000" spc="-15">
                <a:latin typeface="Calibri"/>
                <a:cs typeface="Calibri"/>
              </a:rPr>
              <a:t>parallel </a:t>
            </a:r>
            <a:r>
              <a:rPr dirty="0" sz="3000" spc="-20">
                <a:latin typeface="Calibri"/>
                <a:cs typeface="Calibri"/>
              </a:rPr>
              <a:t>transverse </a:t>
            </a:r>
            <a:r>
              <a:rPr dirty="0" sz="3000" spc="-10">
                <a:latin typeface="Calibri"/>
                <a:cs typeface="Calibri"/>
              </a:rPr>
              <a:t>lines </a:t>
            </a:r>
            <a:r>
              <a:rPr dirty="0" sz="3000" spc="-5">
                <a:latin typeface="Calibri"/>
                <a:cs typeface="Calibri"/>
              </a:rPr>
              <a:t>simply either </a:t>
            </a:r>
            <a:r>
              <a:rPr dirty="0" sz="3000">
                <a:latin typeface="Calibri"/>
                <a:cs typeface="Calibri"/>
              </a:rPr>
              <a:t>with  </a:t>
            </a:r>
            <a:r>
              <a:rPr dirty="0" sz="3000" spc="-5">
                <a:latin typeface="Calibri"/>
                <a:cs typeface="Calibri"/>
              </a:rPr>
              <a:t>or </a:t>
            </a:r>
            <a:r>
              <a:rPr dirty="0" sz="3000">
                <a:latin typeface="Calibri"/>
                <a:cs typeface="Calibri"/>
              </a:rPr>
              <a:t>without the </a:t>
            </a:r>
            <a:r>
              <a:rPr dirty="0" sz="3000" spc="-15">
                <a:latin typeface="Calibri"/>
                <a:cs typeface="Calibri"/>
              </a:rPr>
              <a:t>words </a:t>
            </a:r>
            <a:r>
              <a:rPr dirty="0" sz="3000" spc="-5">
                <a:latin typeface="Calibri"/>
                <a:cs typeface="Calibri"/>
              </a:rPr>
              <a:t>“not </a:t>
            </a:r>
            <a:r>
              <a:rPr dirty="0" sz="3000" spc="-35">
                <a:latin typeface="Calibri"/>
                <a:cs typeface="Calibri"/>
              </a:rPr>
              <a:t>negotiable”. </a:t>
            </a:r>
            <a:r>
              <a:rPr dirty="0" sz="3000" spc="-5">
                <a:latin typeface="Calibri"/>
                <a:cs typeface="Calibri"/>
              </a:rPr>
              <a:t>(Sec.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123)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9690" y="461899"/>
            <a:ext cx="689102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Specimen of </a:t>
            </a:r>
            <a:r>
              <a:rPr dirty="0" sz="4400" spc="-15"/>
              <a:t>General</a:t>
            </a:r>
            <a:r>
              <a:rPr dirty="0" sz="4400" spc="-110"/>
              <a:t> </a:t>
            </a:r>
            <a:r>
              <a:rPr dirty="0" sz="4400" spc="-10"/>
              <a:t>Crossing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33400" y="1752600"/>
            <a:ext cx="8188452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2873" y="461899"/>
            <a:ext cx="43218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b) Special</a:t>
            </a:r>
            <a:r>
              <a:rPr dirty="0" sz="4400" spc="-85"/>
              <a:t> </a:t>
            </a:r>
            <a:r>
              <a:rPr dirty="0" sz="4400" spc="-10"/>
              <a:t>Crossing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70825" cy="2465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Where </a:t>
            </a:r>
            <a:r>
              <a:rPr dirty="0" sz="3200">
                <a:latin typeface="Calibri"/>
                <a:cs typeface="Calibri"/>
              </a:rPr>
              <a:t>a cheque </a:t>
            </a:r>
            <a:r>
              <a:rPr dirty="0" sz="3200" spc="-15">
                <a:latin typeface="Calibri"/>
                <a:cs typeface="Calibri"/>
              </a:rPr>
              <a:t>bears </a:t>
            </a:r>
            <a:r>
              <a:rPr dirty="0" sz="3200" spc="-10">
                <a:latin typeface="Calibri"/>
                <a:cs typeface="Calibri"/>
              </a:rPr>
              <a:t>across </a:t>
            </a:r>
            <a:r>
              <a:rPr dirty="0" sz="3200" spc="-5">
                <a:latin typeface="Calibri"/>
                <a:cs typeface="Calibri"/>
              </a:rPr>
              <a:t>its </a:t>
            </a:r>
            <a:r>
              <a:rPr dirty="0" sz="3200" spc="-15">
                <a:latin typeface="Calibri"/>
                <a:cs typeface="Calibri"/>
              </a:rPr>
              <a:t>face </a:t>
            </a:r>
            <a:r>
              <a:rPr dirty="0" sz="3200">
                <a:latin typeface="Calibri"/>
                <a:cs typeface="Calibri"/>
              </a:rPr>
              <a:t>in  addition </a:t>
            </a:r>
            <a:r>
              <a:rPr dirty="0" sz="3200" spc="-5">
                <a:latin typeface="Calibri"/>
                <a:cs typeface="Calibri"/>
              </a:rPr>
              <a:t>of name of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banker </a:t>
            </a:r>
            <a:r>
              <a:rPr dirty="0" sz="3200">
                <a:latin typeface="Calibri"/>
                <a:cs typeface="Calibri"/>
              </a:rPr>
              <a:t>either </a:t>
            </a:r>
            <a:r>
              <a:rPr dirty="0" sz="3200" spc="-5">
                <a:latin typeface="Calibri"/>
                <a:cs typeface="Calibri"/>
              </a:rPr>
              <a:t>with or  </a:t>
            </a:r>
            <a:r>
              <a:rPr dirty="0" sz="3200">
                <a:latin typeface="Calibri"/>
                <a:cs typeface="Calibri"/>
              </a:rPr>
              <a:t>without the </a:t>
            </a:r>
            <a:r>
              <a:rPr dirty="0" sz="3200" spc="-15">
                <a:latin typeface="Calibri"/>
                <a:cs typeface="Calibri"/>
              </a:rPr>
              <a:t>words </a:t>
            </a:r>
            <a:r>
              <a:rPr dirty="0" sz="3200">
                <a:latin typeface="Calibri"/>
                <a:cs typeface="Calibri"/>
              </a:rPr>
              <a:t>“not </a:t>
            </a:r>
            <a:r>
              <a:rPr dirty="0" sz="3200" spc="-30">
                <a:latin typeface="Calibri"/>
                <a:cs typeface="Calibri"/>
              </a:rPr>
              <a:t>negotiable”, </a:t>
            </a:r>
            <a:r>
              <a:rPr dirty="0" sz="3200">
                <a:latin typeface="Calibri"/>
                <a:cs typeface="Calibri"/>
              </a:rPr>
              <a:t>the  cheque is </a:t>
            </a:r>
            <a:r>
              <a:rPr dirty="0" sz="3200" spc="-5">
                <a:latin typeface="Calibri"/>
                <a:cs typeface="Calibri"/>
              </a:rPr>
              <a:t>deemed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be </a:t>
            </a:r>
            <a:r>
              <a:rPr dirty="0" sz="3200" spc="-10">
                <a:latin typeface="Calibri"/>
                <a:cs typeface="Calibri"/>
              </a:rPr>
              <a:t>crossed </a:t>
            </a:r>
            <a:r>
              <a:rPr dirty="0" sz="3200" spc="-25">
                <a:latin typeface="Calibri"/>
                <a:cs typeface="Calibri"/>
              </a:rPr>
              <a:t>specially.  </a:t>
            </a:r>
            <a:r>
              <a:rPr dirty="0" sz="3200">
                <a:latin typeface="Calibri"/>
                <a:cs typeface="Calibri"/>
              </a:rPr>
              <a:t>(Sec.</a:t>
            </a:r>
            <a:r>
              <a:rPr dirty="0" sz="3200" spc="-5">
                <a:latin typeface="Calibri"/>
                <a:cs typeface="Calibri"/>
              </a:rPr>
              <a:t> 124)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969" y="461899"/>
            <a:ext cx="6598284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Specimen of special</a:t>
            </a:r>
            <a:r>
              <a:rPr dirty="0" sz="4400" spc="-114"/>
              <a:t> </a:t>
            </a:r>
            <a:r>
              <a:rPr dirty="0" sz="4400" spc="-10"/>
              <a:t>crossing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838200" y="1676400"/>
            <a:ext cx="7391400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8744" y="54610"/>
            <a:ext cx="636714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15489" marR="5080" indent="-2003425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Characteristics </a:t>
            </a:r>
            <a:r>
              <a:rPr dirty="0" spc="-5"/>
              <a:t>of a </a:t>
            </a:r>
            <a:r>
              <a:rPr dirty="0" spc="-10"/>
              <a:t>negotiable  instrument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02765"/>
            <a:ext cx="8068945" cy="5099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Freely </a:t>
            </a:r>
            <a:r>
              <a:rPr dirty="0" sz="3200" spc="-30" b="1">
                <a:latin typeface="Calibri"/>
                <a:cs typeface="Calibri"/>
              </a:rPr>
              <a:t>Transferable</a:t>
            </a:r>
            <a:r>
              <a:rPr dirty="0" sz="3200" spc="-30">
                <a:latin typeface="Calibri"/>
                <a:cs typeface="Calibri"/>
              </a:rPr>
              <a:t>:-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property in </a:t>
            </a:r>
            <a:r>
              <a:rPr dirty="0" sz="3200">
                <a:latin typeface="Calibri"/>
                <a:cs typeface="Calibri"/>
              </a:rPr>
              <a:t>a  </a:t>
            </a:r>
            <a:r>
              <a:rPr dirty="0" sz="3200" spc="-5">
                <a:latin typeface="Calibri"/>
                <a:cs typeface="Calibri"/>
              </a:rPr>
              <a:t>negotiable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 spc="-5">
                <a:latin typeface="Calibri"/>
                <a:cs typeface="Calibri"/>
              </a:rPr>
              <a:t>passes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>
                <a:latin typeface="Calibri"/>
                <a:cs typeface="Calibri"/>
              </a:rPr>
              <a:t>one </a:t>
            </a:r>
            <a:r>
              <a:rPr dirty="0" sz="3200" spc="-15">
                <a:latin typeface="Calibri"/>
                <a:cs typeface="Calibri"/>
              </a:rPr>
              <a:t>person 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another </a:t>
            </a:r>
            <a:r>
              <a:rPr dirty="0" sz="3200" spc="-5">
                <a:latin typeface="Calibri"/>
                <a:cs typeface="Calibri"/>
              </a:rPr>
              <a:t>by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delivery</a:t>
            </a:r>
            <a:endParaRPr sz="3200">
              <a:latin typeface="Calibri"/>
              <a:cs typeface="Calibri"/>
            </a:endParaRPr>
          </a:p>
          <a:p>
            <a:pPr marL="355600" marR="234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 b="1">
                <a:latin typeface="Calibri"/>
                <a:cs typeface="Calibri"/>
              </a:rPr>
              <a:t>Consideration</a:t>
            </a:r>
            <a:r>
              <a:rPr dirty="0" sz="3200" spc="-10">
                <a:latin typeface="Calibri"/>
                <a:cs typeface="Calibri"/>
              </a:rPr>
              <a:t>:- </a:t>
            </a:r>
            <a:r>
              <a:rPr dirty="0" sz="3200" spc="-25">
                <a:latin typeface="Calibri"/>
                <a:cs typeface="Calibri"/>
              </a:rPr>
              <a:t>Every </a:t>
            </a:r>
            <a:r>
              <a:rPr dirty="0" sz="3200" spc="-10">
                <a:latin typeface="Calibri"/>
                <a:cs typeface="Calibri"/>
              </a:rPr>
              <a:t>negotiable instrument </a:t>
            </a:r>
            <a:r>
              <a:rPr dirty="0" sz="3200">
                <a:latin typeface="Calibri"/>
                <a:cs typeface="Calibri"/>
              </a:rPr>
              <a:t>is  </a:t>
            </a:r>
            <a:r>
              <a:rPr dirty="0" sz="3200" spc="-5">
                <a:latin typeface="Calibri"/>
                <a:cs typeface="Calibri"/>
              </a:rPr>
              <a:t>presumed </a:t>
            </a:r>
            <a:r>
              <a:rPr dirty="0" sz="3200" spc="-20">
                <a:latin typeface="Calibri"/>
                <a:cs typeface="Calibri"/>
              </a:rPr>
              <a:t>to have </a:t>
            </a:r>
            <a:r>
              <a:rPr dirty="0" sz="3200" spc="-5">
                <a:latin typeface="Calibri"/>
                <a:cs typeface="Calibri"/>
              </a:rPr>
              <a:t>been </a:t>
            </a:r>
            <a:r>
              <a:rPr dirty="0" sz="3200">
                <a:latin typeface="Calibri"/>
                <a:cs typeface="Calibri"/>
              </a:rPr>
              <a:t>made, </a:t>
            </a:r>
            <a:r>
              <a:rPr dirty="0" sz="3200" spc="-15">
                <a:latin typeface="Calibri"/>
                <a:cs typeface="Calibri"/>
              </a:rPr>
              <a:t>drawn,  </a:t>
            </a:r>
            <a:r>
              <a:rPr dirty="0" sz="3200" spc="-5">
                <a:latin typeface="Calibri"/>
                <a:cs typeface="Calibri"/>
              </a:rPr>
              <a:t>accepted, </a:t>
            </a:r>
            <a:r>
              <a:rPr dirty="0" sz="3200" spc="-10">
                <a:latin typeface="Calibri"/>
                <a:cs typeface="Calibri"/>
              </a:rPr>
              <a:t>negotiated </a:t>
            </a:r>
            <a:r>
              <a:rPr dirty="0" sz="3200" spc="-5">
                <a:latin typeface="Calibri"/>
                <a:cs typeface="Calibri"/>
              </a:rPr>
              <a:t>or </a:t>
            </a:r>
            <a:r>
              <a:rPr dirty="0" sz="3200" spc="-20">
                <a:latin typeface="Calibri"/>
                <a:cs typeface="Calibri"/>
              </a:rPr>
              <a:t>transferred </a:t>
            </a:r>
            <a:r>
              <a:rPr dirty="0" sz="3200" spc="-30">
                <a:latin typeface="Calibri"/>
                <a:cs typeface="Calibri"/>
              </a:rPr>
              <a:t>for  </a:t>
            </a:r>
            <a:r>
              <a:rPr dirty="0" sz="3200" spc="-10">
                <a:latin typeface="Calibri"/>
                <a:cs typeface="Calibri"/>
              </a:rPr>
              <a:t>consideration.</a:t>
            </a:r>
            <a:endParaRPr sz="3200">
              <a:latin typeface="Calibri"/>
              <a:cs typeface="Calibri"/>
            </a:endParaRPr>
          </a:p>
          <a:p>
            <a:pPr marL="355600" marR="1060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 b="1">
                <a:latin typeface="Calibri"/>
                <a:cs typeface="Calibri"/>
              </a:rPr>
              <a:t>Date</a:t>
            </a:r>
            <a:r>
              <a:rPr dirty="0" sz="3200" spc="-15">
                <a:latin typeface="Calibri"/>
                <a:cs typeface="Calibri"/>
              </a:rPr>
              <a:t>:- </a:t>
            </a:r>
            <a:r>
              <a:rPr dirty="0" sz="3200" spc="-25">
                <a:latin typeface="Calibri"/>
                <a:cs typeface="Calibri"/>
              </a:rPr>
              <a:t>Every </a:t>
            </a:r>
            <a:r>
              <a:rPr dirty="0" sz="3200" spc="-5">
                <a:latin typeface="Calibri"/>
                <a:cs typeface="Calibri"/>
              </a:rPr>
              <a:t>negotiable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 spc="-5">
                <a:latin typeface="Calibri"/>
                <a:cs typeface="Calibri"/>
              </a:rPr>
              <a:t>bearing  </a:t>
            </a:r>
            <a:r>
              <a:rPr dirty="0" sz="3200" spc="-20">
                <a:latin typeface="Calibri"/>
                <a:cs typeface="Calibri"/>
              </a:rPr>
              <a:t>date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presumed </a:t>
            </a:r>
            <a:r>
              <a:rPr dirty="0" sz="3200" spc="-20">
                <a:latin typeface="Calibri"/>
                <a:cs typeface="Calibri"/>
              </a:rPr>
              <a:t>to have </a:t>
            </a:r>
            <a:r>
              <a:rPr dirty="0" sz="3200" spc="-5">
                <a:latin typeface="Calibri"/>
                <a:cs typeface="Calibri"/>
              </a:rPr>
              <a:t>been </a:t>
            </a:r>
            <a:r>
              <a:rPr dirty="0" sz="3200" spc="-15">
                <a:latin typeface="Calibri"/>
                <a:cs typeface="Calibri"/>
              </a:rPr>
              <a:t>drawn </a:t>
            </a:r>
            <a:r>
              <a:rPr dirty="0" sz="3200" spc="-5">
                <a:latin typeface="Calibri"/>
                <a:cs typeface="Calibri"/>
              </a:rPr>
              <a:t>on such  </a:t>
            </a:r>
            <a:r>
              <a:rPr dirty="0" sz="3200" spc="-15">
                <a:latin typeface="Calibri"/>
                <a:cs typeface="Calibri"/>
              </a:rPr>
              <a:t>date.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93165"/>
            <a:ext cx="7891145" cy="5099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2330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 b="1">
                <a:latin typeface="Calibri"/>
                <a:cs typeface="Calibri"/>
              </a:rPr>
              <a:t>Recovery</a:t>
            </a:r>
            <a:r>
              <a:rPr dirty="0" sz="3200" spc="-15">
                <a:latin typeface="Calibri"/>
                <a:cs typeface="Calibri"/>
              </a:rPr>
              <a:t>:- </a:t>
            </a:r>
            <a:r>
              <a:rPr dirty="0" sz="3200" spc="-5">
                <a:latin typeface="Calibri"/>
                <a:cs typeface="Calibri"/>
              </a:rPr>
              <a:t>The holder in due </a:t>
            </a:r>
            <a:r>
              <a:rPr dirty="0" sz="3200" spc="-15">
                <a:latin typeface="Calibri"/>
                <a:cs typeface="Calibri"/>
              </a:rPr>
              <a:t>course </a:t>
            </a:r>
            <a:r>
              <a:rPr dirty="0" sz="3200" spc="-10">
                <a:latin typeface="Calibri"/>
                <a:cs typeface="Calibri"/>
              </a:rPr>
              <a:t>can </a:t>
            </a:r>
            <a:r>
              <a:rPr dirty="0" sz="3200" spc="-5">
                <a:latin typeface="Calibri"/>
                <a:cs typeface="Calibri"/>
              </a:rPr>
              <a:t>sue  upon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negotiable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his own  name </a:t>
            </a:r>
            <a:r>
              <a:rPr dirty="0" sz="3200" spc="-25">
                <a:latin typeface="Calibri"/>
                <a:cs typeface="Calibri"/>
              </a:rPr>
              <a:t>for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recovery </a:t>
            </a:r>
            <a:r>
              <a:rPr dirty="0" sz="3200">
                <a:latin typeface="Calibri"/>
                <a:cs typeface="Calibri"/>
              </a:rPr>
              <a:t>of the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amount.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Time </a:t>
            </a:r>
            <a:r>
              <a:rPr dirty="0" sz="3200" b="1">
                <a:latin typeface="Calibri"/>
                <a:cs typeface="Calibri"/>
              </a:rPr>
              <a:t>of </a:t>
            </a:r>
            <a:r>
              <a:rPr dirty="0" sz="3200" spc="-5" b="1">
                <a:latin typeface="Calibri"/>
                <a:cs typeface="Calibri"/>
              </a:rPr>
              <a:t>acceptance</a:t>
            </a:r>
            <a:r>
              <a:rPr dirty="0" sz="3200" spc="-5">
                <a:latin typeface="Calibri"/>
                <a:cs typeface="Calibri"/>
              </a:rPr>
              <a:t>:- </a:t>
            </a:r>
            <a:r>
              <a:rPr dirty="0" sz="3200">
                <a:latin typeface="Calibri"/>
                <a:cs typeface="Calibri"/>
              </a:rPr>
              <a:t>When a </a:t>
            </a:r>
            <a:r>
              <a:rPr dirty="0" sz="3200" spc="-5">
                <a:latin typeface="Calibri"/>
                <a:cs typeface="Calibri"/>
              </a:rPr>
              <a:t>bill of </a:t>
            </a:r>
            <a:r>
              <a:rPr dirty="0" sz="3200" spc="-20">
                <a:latin typeface="Calibri"/>
                <a:cs typeface="Calibri"/>
              </a:rPr>
              <a:t>exchange  </a:t>
            </a:r>
            <a:r>
              <a:rPr dirty="0" sz="3200" spc="-5">
                <a:latin typeface="Calibri"/>
                <a:cs typeface="Calibri"/>
              </a:rPr>
              <a:t>has </a:t>
            </a:r>
            <a:r>
              <a:rPr dirty="0" sz="3200">
                <a:latin typeface="Calibri"/>
                <a:cs typeface="Calibri"/>
              </a:rPr>
              <a:t>been </a:t>
            </a:r>
            <a:r>
              <a:rPr dirty="0" sz="3200" spc="-5">
                <a:latin typeface="Calibri"/>
                <a:cs typeface="Calibri"/>
              </a:rPr>
              <a:t>accepted </a:t>
            </a:r>
            <a:r>
              <a:rPr dirty="0" sz="3200">
                <a:latin typeface="Calibri"/>
                <a:cs typeface="Calibri"/>
              </a:rPr>
              <a:t>it is </a:t>
            </a:r>
            <a:r>
              <a:rPr dirty="0" sz="3200" spc="-5">
                <a:latin typeface="Calibri"/>
                <a:cs typeface="Calibri"/>
              </a:rPr>
              <a:t>presumed that </a:t>
            </a:r>
            <a:r>
              <a:rPr dirty="0" sz="3200">
                <a:latin typeface="Calibri"/>
                <a:cs typeface="Calibri"/>
              </a:rPr>
              <a:t>it </a:t>
            </a:r>
            <a:r>
              <a:rPr dirty="0" sz="3200" spc="-10">
                <a:latin typeface="Calibri"/>
                <a:cs typeface="Calibri"/>
              </a:rPr>
              <a:t>was  </a:t>
            </a:r>
            <a:r>
              <a:rPr dirty="0" sz="3200" spc="-5">
                <a:latin typeface="Calibri"/>
                <a:cs typeface="Calibri"/>
              </a:rPr>
              <a:t>accepted within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reasonable time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its </a:t>
            </a:r>
            <a:r>
              <a:rPr dirty="0" sz="3200" spc="-15">
                <a:latin typeface="Calibri"/>
                <a:cs typeface="Calibri"/>
              </a:rPr>
              <a:t>date 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25">
                <a:latin typeface="Calibri"/>
                <a:cs typeface="Calibri"/>
              </a:rPr>
              <a:t>before </a:t>
            </a:r>
            <a:r>
              <a:rPr dirty="0" sz="3200">
                <a:latin typeface="Calibri"/>
                <a:cs typeface="Calibri"/>
              </a:rPr>
              <a:t>its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maturity.</a:t>
            </a:r>
            <a:endParaRPr sz="3200">
              <a:latin typeface="Calibri"/>
              <a:cs typeface="Calibri"/>
            </a:endParaRPr>
          </a:p>
          <a:p>
            <a:pPr marL="355600" marR="4248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Time </a:t>
            </a:r>
            <a:r>
              <a:rPr dirty="0" sz="3200" b="1">
                <a:latin typeface="Calibri"/>
                <a:cs typeface="Calibri"/>
              </a:rPr>
              <a:t>of </a:t>
            </a:r>
            <a:r>
              <a:rPr dirty="0" sz="3200" spc="-35" b="1">
                <a:latin typeface="Calibri"/>
                <a:cs typeface="Calibri"/>
              </a:rPr>
              <a:t>Transfer</a:t>
            </a:r>
            <a:r>
              <a:rPr dirty="0" sz="3200" spc="-35">
                <a:latin typeface="Calibri"/>
                <a:cs typeface="Calibri"/>
              </a:rPr>
              <a:t>:- </a:t>
            </a:r>
            <a:r>
              <a:rPr dirty="0" sz="3200" spc="-25">
                <a:latin typeface="Calibri"/>
                <a:cs typeface="Calibri"/>
              </a:rPr>
              <a:t>Every transfer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a  </a:t>
            </a:r>
            <a:r>
              <a:rPr dirty="0" sz="3200" spc="-5">
                <a:latin typeface="Calibri"/>
                <a:cs typeface="Calibri"/>
              </a:rPr>
              <a:t>negotiable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presumed </a:t>
            </a:r>
            <a:r>
              <a:rPr dirty="0" sz="3200" spc="-20">
                <a:latin typeface="Calibri"/>
                <a:cs typeface="Calibri"/>
              </a:rPr>
              <a:t>to have  </a:t>
            </a:r>
            <a:r>
              <a:rPr dirty="0" sz="3200" spc="-5">
                <a:latin typeface="Calibri"/>
                <a:cs typeface="Calibri"/>
              </a:rPr>
              <a:t>been </a:t>
            </a:r>
            <a:r>
              <a:rPr dirty="0" sz="3200">
                <a:latin typeface="Calibri"/>
                <a:cs typeface="Calibri"/>
              </a:rPr>
              <a:t>made </a:t>
            </a:r>
            <a:r>
              <a:rPr dirty="0" sz="3200" spc="-25">
                <a:latin typeface="Calibri"/>
                <a:cs typeface="Calibri"/>
              </a:rPr>
              <a:t>before </a:t>
            </a:r>
            <a:r>
              <a:rPr dirty="0" sz="3200">
                <a:latin typeface="Calibri"/>
                <a:cs typeface="Calibri"/>
              </a:rPr>
              <a:t>its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maturity.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8334" y="461899"/>
            <a:ext cx="72542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5"/>
              <a:t>Types </a:t>
            </a:r>
            <a:r>
              <a:rPr dirty="0" sz="4400"/>
              <a:t>of </a:t>
            </a:r>
            <a:r>
              <a:rPr dirty="0" sz="4400" spc="-10"/>
              <a:t>negotiable</a:t>
            </a:r>
            <a:r>
              <a:rPr dirty="0" sz="4400" spc="-25"/>
              <a:t> </a:t>
            </a:r>
            <a:r>
              <a:rPr dirty="0" sz="4400" spc="-10"/>
              <a:t>instrument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6195695" cy="2758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There </a:t>
            </a:r>
            <a:r>
              <a:rPr dirty="0" sz="3200" spc="-15">
                <a:latin typeface="Calibri"/>
                <a:cs typeface="Calibri"/>
              </a:rPr>
              <a:t>are </a:t>
            </a:r>
            <a:r>
              <a:rPr dirty="0" sz="3200" spc="-10">
                <a:latin typeface="Calibri"/>
                <a:cs typeface="Calibri"/>
              </a:rPr>
              <a:t>three </a:t>
            </a:r>
            <a:r>
              <a:rPr dirty="0" sz="3200">
                <a:latin typeface="Calibri"/>
                <a:cs typeface="Calibri"/>
              </a:rPr>
              <a:t>types of </a:t>
            </a:r>
            <a:r>
              <a:rPr dirty="0" sz="3200" spc="-5">
                <a:latin typeface="Calibri"/>
                <a:cs typeface="Calibri"/>
              </a:rPr>
              <a:t>negotiable  instruments </a:t>
            </a:r>
            <a:r>
              <a:rPr dirty="0" sz="3200">
                <a:latin typeface="Calibri"/>
                <a:cs typeface="Calibri"/>
              </a:rPr>
              <a:t>&amp; these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are:</a:t>
            </a:r>
            <a:endParaRPr sz="3200">
              <a:latin typeface="Calibri"/>
              <a:cs typeface="Calibri"/>
            </a:endParaRPr>
          </a:p>
          <a:p>
            <a:pPr marL="423545" indent="-411480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424180" algn="l"/>
              </a:tabLst>
            </a:pPr>
            <a:r>
              <a:rPr dirty="0" sz="3200" spc="-10">
                <a:latin typeface="Calibri"/>
                <a:cs typeface="Calibri"/>
              </a:rPr>
              <a:t>Promissory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Note</a:t>
            </a:r>
            <a:endParaRPr sz="3200">
              <a:latin typeface="Calibri"/>
              <a:cs typeface="Calibri"/>
            </a:endParaRPr>
          </a:p>
          <a:p>
            <a:pPr marL="441325" indent="-429259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441959" algn="l"/>
              </a:tabLst>
            </a:pPr>
            <a:r>
              <a:rPr dirty="0" sz="3200" spc="-5">
                <a:latin typeface="Calibri"/>
                <a:cs typeface="Calibri"/>
              </a:rPr>
              <a:t>Bill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Exchange</a:t>
            </a:r>
            <a:endParaRPr sz="3200">
              <a:latin typeface="Calibri"/>
              <a:cs typeface="Calibri"/>
            </a:endParaRPr>
          </a:p>
          <a:p>
            <a:pPr marL="399415" indent="-387350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400050" algn="l"/>
              </a:tabLst>
            </a:pPr>
            <a:r>
              <a:rPr dirty="0" sz="3200" spc="-5">
                <a:latin typeface="Calibri"/>
                <a:cs typeface="Calibri"/>
              </a:rPr>
              <a:t>Cheque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1185" y="34239"/>
            <a:ext cx="38830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Promissory</a:t>
            </a:r>
            <a:r>
              <a:rPr dirty="0" sz="4400" spc="-35"/>
              <a:t> </a:t>
            </a:r>
            <a:r>
              <a:rPr dirty="0" sz="4400" spc="-20"/>
              <a:t>Note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921765"/>
            <a:ext cx="7976870" cy="5489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701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promissory </a:t>
            </a:r>
            <a:r>
              <a:rPr dirty="0" sz="3200" spc="-15">
                <a:latin typeface="Calibri"/>
                <a:cs typeface="Calibri"/>
              </a:rPr>
              <a:t>note </a:t>
            </a:r>
            <a:r>
              <a:rPr dirty="0" sz="3200">
                <a:latin typeface="Calibri"/>
                <a:cs typeface="Calibri"/>
              </a:rPr>
              <a:t>is an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instrument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writing </a:t>
            </a:r>
            <a:r>
              <a:rPr dirty="0" sz="3200" spc="-5">
                <a:latin typeface="Calibri"/>
                <a:cs typeface="Calibri"/>
              </a:rPr>
              <a:t> (not being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bank </a:t>
            </a:r>
            <a:r>
              <a:rPr dirty="0" sz="3200" spc="-10">
                <a:latin typeface="Calibri"/>
                <a:cs typeface="Calibri"/>
              </a:rPr>
              <a:t>note </a:t>
            </a:r>
            <a:r>
              <a:rPr dirty="0" sz="3200" spc="-5">
                <a:latin typeface="Calibri"/>
                <a:cs typeface="Calibri"/>
              </a:rPr>
              <a:t>or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currency </a:t>
            </a:r>
            <a:r>
              <a:rPr dirty="0" sz="3200" spc="-10">
                <a:latin typeface="Calibri"/>
                <a:cs typeface="Calibri"/>
              </a:rPr>
              <a:t>note)  containing </a:t>
            </a:r>
            <a:r>
              <a:rPr dirty="0" sz="3200">
                <a:latin typeface="Calibri"/>
                <a:cs typeface="Calibri"/>
              </a:rPr>
              <a:t>an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unconditional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undertaking 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signed </a:t>
            </a:r>
            <a:r>
              <a:rPr dirty="0" sz="3200" spc="-10">
                <a:latin typeface="Calibri"/>
                <a:cs typeface="Calibri"/>
              </a:rPr>
              <a:t>by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maker to pay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certain sum of  money </a:t>
            </a:r>
            <a:r>
              <a:rPr dirty="0" sz="3200" spc="-5">
                <a:latin typeface="Calibri"/>
                <a:cs typeface="Calibri"/>
              </a:rPr>
              <a:t>only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or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order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certain 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5">
                <a:latin typeface="Calibri"/>
                <a:cs typeface="Calibri"/>
              </a:rPr>
              <a:t>or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bearer </a:t>
            </a:r>
            <a:r>
              <a:rPr dirty="0" sz="3200">
                <a:latin typeface="Calibri"/>
                <a:cs typeface="Calibri"/>
              </a:rPr>
              <a:t>of the </a:t>
            </a:r>
            <a:r>
              <a:rPr dirty="0" sz="3200" spc="-5">
                <a:latin typeface="Calibri"/>
                <a:cs typeface="Calibri"/>
              </a:rPr>
              <a:t>instrument.  </a:t>
            </a:r>
            <a:r>
              <a:rPr dirty="0" sz="3200">
                <a:latin typeface="Calibri"/>
                <a:cs typeface="Calibri"/>
              </a:rPr>
              <a:t>(Sec.4)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>
                <a:latin typeface="Calibri"/>
                <a:cs typeface="Calibri"/>
              </a:rPr>
              <a:t>who </a:t>
            </a:r>
            <a:r>
              <a:rPr dirty="0" sz="3200" spc="-20">
                <a:latin typeface="Calibri"/>
                <a:cs typeface="Calibri"/>
              </a:rPr>
              <a:t>makes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promissory note </a:t>
            </a:r>
            <a:r>
              <a:rPr dirty="0" sz="3200">
                <a:latin typeface="Calibri"/>
                <a:cs typeface="Calibri"/>
              </a:rPr>
              <a:t>&amp;  </a:t>
            </a:r>
            <a:r>
              <a:rPr dirty="0" sz="3200" spc="-10">
                <a:latin typeface="Calibri"/>
                <a:cs typeface="Calibri"/>
              </a:rPr>
              <a:t>promises </a:t>
            </a:r>
            <a:r>
              <a:rPr dirty="0" sz="3200" spc="-20">
                <a:latin typeface="Calibri"/>
                <a:cs typeface="Calibri"/>
              </a:rPr>
              <a:t>to pay </a:t>
            </a:r>
            <a:r>
              <a:rPr dirty="0" sz="3200">
                <a:latin typeface="Calibri"/>
                <a:cs typeface="Calibri"/>
              </a:rPr>
              <a:t>is called the </a:t>
            </a:r>
            <a:r>
              <a:rPr dirty="0" sz="3200" spc="-20" b="1">
                <a:latin typeface="Calibri"/>
                <a:cs typeface="Calibri"/>
              </a:rPr>
              <a:t>maker </a:t>
            </a:r>
            <a:r>
              <a:rPr dirty="0" sz="3200">
                <a:latin typeface="Calibri"/>
                <a:cs typeface="Calibri"/>
              </a:rPr>
              <a:t>&amp; </a:t>
            </a:r>
            <a:r>
              <a:rPr dirty="0" sz="3200" spc="-10">
                <a:latin typeface="Calibri"/>
                <a:cs typeface="Calibri"/>
              </a:rPr>
              <a:t>the 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whom the </a:t>
            </a:r>
            <a:r>
              <a:rPr dirty="0" sz="3200" spc="-15">
                <a:latin typeface="Calibri"/>
                <a:cs typeface="Calibri"/>
              </a:rPr>
              <a:t>payment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>
                <a:latin typeface="Calibri"/>
                <a:cs typeface="Calibri"/>
              </a:rPr>
              <a:t>made is  </a:t>
            </a:r>
            <a:r>
              <a:rPr dirty="0" sz="3200" spc="-5">
                <a:latin typeface="Calibri"/>
                <a:cs typeface="Calibri"/>
              </a:rPr>
              <a:t>called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 b="1">
                <a:latin typeface="Calibri"/>
                <a:cs typeface="Calibri"/>
              </a:rPr>
              <a:t>payee</a:t>
            </a:r>
            <a:r>
              <a:rPr dirty="0" sz="3200" spc="-2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461899"/>
            <a:ext cx="72028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Specimen of a </a:t>
            </a:r>
            <a:r>
              <a:rPr dirty="0" sz="4400" spc="-5"/>
              <a:t>promissory</a:t>
            </a:r>
            <a:r>
              <a:rPr dirty="0" sz="4400" spc="-125"/>
              <a:t> </a:t>
            </a:r>
            <a:r>
              <a:rPr dirty="0" sz="4400" spc="-15"/>
              <a:t>note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34162" y="1753361"/>
            <a:ext cx="8153400" cy="4343400"/>
          </a:xfrm>
          <a:custGeom>
            <a:avLst/>
            <a:gdLst/>
            <a:ahLst/>
            <a:cxnLst/>
            <a:rect l="l" t="t" r="r" b="b"/>
            <a:pathLst>
              <a:path w="8153400" h="4343400">
                <a:moveTo>
                  <a:pt x="0" y="4343400"/>
                </a:moveTo>
                <a:lnTo>
                  <a:pt x="8153400" y="4343400"/>
                </a:lnTo>
                <a:lnTo>
                  <a:pt x="81534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600200"/>
            <a:ext cx="8229600" cy="4572000"/>
          </a:xfrm>
          <a:custGeom>
            <a:avLst/>
            <a:gdLst/>
            <a:ahLst/>
            <a:cxnLst/>
            <a:rect l="l" t="t" r="r" b="b"/>
            <a:pathLst>
              <a:path w="8229600" h="4572000">
                <a:moveTo>
                  <a:pt x="0" y="4572000"/>
                </a:moveTo>
                <a:lnTo>
                  <a:pt x="8229600" y="4572000"/>
                </a:lnTo>
                <a:lnTo>
                  <a:pt x="82296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200"/>
            <a:ext cx="8229600" cy="4572000"/>
          </a:xfrm>
          <a:custGeom>
            <a:avLst/>
            <a:gdLst/>
            <a:ahLst/>
            <a:cxnLst/>
            <a:rect l="l" t="t" r="r" b="b"/>
            <a:pathLst>
              <a:path w="8229600" h="4572000">
                <a:moveTo>
                  <a:pt x="0" y="4572000"/>
                </a:moveTo>
                <a:lnTo>
                  <a:pt x="8229600" y="4572000"/>
                </a:lnTo>
                <a:lnTo>
                  <a:pt x="82296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2027885"/>
            <a:ext cx="8674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mbria"/>
                <a:cs typeface="Cambria"/>
              </a:rPr>
              <a:t>Rs.</a:t>
            </a:r>
            <a:r>
              <a:rPr dirty="0" sz="1800" spc="-80">
                <a:latin typeface="Cambria"/>
                <a:cs typeface="Cambria"/>
              </a:rPr>
              <a:t> </a:t>
            </a:r>
            <a:r>
              <a:rPr dirty="0" sz="1800">
                <a:latin typeface="Cambria"/>
                <a:cs typeface="Cambria"/>
              </a:rPr>
              <a:t>1000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3228" y="2027885"/>
            <a:ext cx="21609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Cambria"/>
                <a:cs typeface="Cambria"/>
              </a:rPr>
              <a:t>Kanpur, </a:t>
            </a:r>
            <a:r>
              <a:rPr dirty="0" sz="1800" spc="-45">
                <a:latin typeface="Cambria"/>
                <a:cs typeface="Cambria"/>
              </a:rPr>
              <a:t>Nov. </a:t>
            </a:r>
            <a:r>
              <a:rPr dirty="0" sz="1800">
                <a:latin typeface="Cambria"/>
                <a:cs typeface="Cambria"/>
              </a:rPr>
              <a:t>17,</a:t>
            </a:r>
            <a:r>
              <a:rPr dirty="0" sz="1800" spc="70">
                <a:latin typeface="Cambria"/>
                <a:cs typeface="Cambria"/>
              </a:rPr>
              <a:t> </a:t>
            </a:r>
            <a:r>
              <a:rPr dirty="0" sz="1800" spc="-5">
                <a:latin typeface="Cambria"/>
                <a:cs typeface="Cambria"/>
              </a:rPr>
              <a:t>2015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831719"/>
            <a:ext cx="80645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mbria"/>
                <a:cs typeface="Cambria"/>
              </a:rPr>
              <a:t>Three </a:t>
            </a:r>
            <a:r>
              <a:rPr dirty="0" sz="1800">
                <a:latin typeface="Cambria"/>
                <a:cs typeface="Cambria"/>
              </a:rPr>
              <a:t>months </a:t>
            </a:r>
            <a:r>
              <a:rPr dirty="0" sz="1800" spc="-5">
                <a:latin typeface="Cambria"/>
                <a:cs typeface="Cambria"/>
              </a:rPr>
              <a:t>after date, </a:t>
            </a:r>
            <a:r>
              <a:rPr dirty="0" sz="1800">
                <a:latin typeface="Cambria"/>
                <a:cs typeface="Cambria"/>
              </a:rPr>
              <a:t>I </a:t>
            </a:r>
            <a:r>
              <a:rPr dirty="0" sz="1800" spc="-5">
                <a:latin typeface="Cambria"/>
                <a:cs typeface="Cambria"/>
              </a:rPr>
              <a:t>promise </a:t>
            </a:r>
            <a:r>
              <a:rPr dirty="0" sz="1800" spc="-10">
                <a:latin typeface="Cambria"/>
                <a:cs typeface="Cambria"/>
              </a:rPr>
              <a:t>to </a:t>
            </a:r>
            <a:r>
              <a:rPr dirty="0" sz="1800" spc="-15">
                <a:latin typeface="Cambria"/>
                <a:cs typeface="Cambria"/>
              </a:rPr>
              <a:t>pay </a:t>
            </a:r>
            <a:r>
              <a:rPr dirty="0" sz="1800" spc="-20">
                <a:latin typeface="Cambria"/>
                <a:cs typeface="Cambria"/>
              </a:rPr>
              <a:t>Shyam </a:t>
            </a:r>
            <a:r>
              <a:rPr dirty="0" sz="1800">
                <a:latin typeface="Cambria"/>
                <a:cs typeface="Cambria"/>
              </a:rPr>
              <a:t>or </a:t>
            </a:r>
            <a:r>
              <a:rPr dirty="0" sz="1800" spc="-5">
                <a:latin typeface="Cambria"/>
                <a:cs typeface="Cambria"/>
              </a:rPr>
              <a:t>order the </a:t>
            </a:r>
            <a:r>
              <a:rPr dirty="0" sz="1800">
                <a:latin typeface="Cambria"/>
                <a:cs typeface="Cambria"/>
              </a:rPr>
              <a:t>sum of one </a:t>
            </a:r>
            <a:r>
              <a:rPr dirty="0" sz="1800" spc="-5">
                <a:latin typeface="Cambria"/>
                <a:cs typeface="Cambria"/>
              </a:rPr>
              <a:t>thousand  rupees, </a:t>
            </a:r>
            <a:r>
              <a:rPr dirty="0" sz="1800" spc="-10">
                <a:latin typeface="Cambria"/>
                <a:cs typeface="Cambria"/>
              </a:rPr>
              <a:t>for value</a:t>
            </a:r>
            <a:r>
              <a:rPr dirty="0" sz="1800" spc="35">
                <a:latin typeface="Cambria"/>
                <a:cs typeface="Cambria"/>
              </a:rPr>
              <a:t> </a:t>
            </a:r>
            <a:r>
              <a:rPr dirty="0" sz="1800" spc="-15">
                <a:latin typeface="Cambria"/>
                <a:cs typeface="Cambria"/>
              </a:rPr>
              <a:t>received.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782948"/>
            <a:ext cx="1190625" cy="1376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21970">
              <a:lnSpc>
                <a:spcPct val="146100"/>
              </a:lnSpc>
              <a:spcBef>
                <a:spcPts val="100"/>
              </a:spcBef>
            </a:pPr>
            <a:r>
              <a:rPr dirty="0" sz="1800" spc="-50">
                <a:latin typeface="Cambria"/>
                <a:cs typeface="Cambria"/>
              </a:rPr>
              <a:t>To,  </a:t>
            </a:r>
            <a:r>
              <a:rPr dirty="0" sz="1800" spc="-5">
                <a:latin typeface="Cambria"/>
                <a:cs typeface="Cambria"/>
              </a:rPr>
              <a:t>S</a:t>
            </a:r>
            <a:r>
              <a:rPr dirty="0" sz="1800" spc="-40">
                <a:latin typeface="Cambria"/>
                <a:cs typeface="Cambria"/>
              </a:rPr>
              <a:t>h</a:t>
            </a:r>
            <a:r>
              <a:rPr dirty="0" sz="1800" spc="-35">
                <a:latin typeface="Cambria"/>
                <a:cs typeface="Cambria"/>
              </a:rPr>
              <a:t>y</a:t>
            </a:r>
            <a:r>
              <a:rPr dirty="0" sz="1800" spc="-5">
                <a:latin typeface="Cambria"/>
                <a:cs typeface="Cambria"/>
              </a:rPr>
              <a:t>am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10">
                <a:latin typeface="Cambria"/>
                <a:cs typeface="Cambria"/>
              </a:rPr>
              <a:t>Saket</a:t>
            </a:r>
            <a:r>
              <a:rPr dirty="0" sz="1800" spc="-65">
                <a:latin typeface="Cambria"/>
                <a:cs typeface="Cambria"/>
              </a:rPr>
              <a:t> </a:t>
            </a:r>
            <a:r>
              <a:rPr dirty="0" sz="1800" spc="-10">
                <a:latin typeface="Cambria"/>
                <a:cs typeface="Cambria"/>
              </a:rPr>
              <a:t>Nagar  Kanpur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72200" y="3886200"/>
            <a:ext cx="1447800" cy="1219200"/>
          </a:xfrm>
          <a:custGeom>
            <a:avLst/>
            <a:gdLst/>
            <a:ahLst/>
            <a:cxnLst/>
            <a:rect l="l" t="t" r="r" b="b"/>
            <a:pathLst>
              <a:path w="1447800" h="1219200">
                <a:moveTo>
                  <a:pt x="0" y="1219200"/>
                </a:moveTo>
                <a:lnTo>
                  <a:pt x="1447800" y="1219200"/>
                </a:lnTo>
                <a:lnTo>
                  <a:pt x="14478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72961" y="3886961"/>
            <a:ext cx="1447800" cy="1219200"/>
          </a:xfrm>
          <a:prstGeom prst="rect">
            <a:avLst/>
          </a:prstGeom>
          <a:ln w="25907">
            <a:solidFill>
              <a:srgbClr val="385D89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dirty="0" sz="1800" spc="-5">
                <a:latin typeface="Cambria"/>
                <a:cs typeface="Cambria"/>
              </a:rPr>
              <a:t>Stamp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1750"/>
              </a:spcBef>
            </a:pPr>
            <a:r>
              <a:rPr dirty="0" sz="1800" spc="-5">
                <a:latin typeface="Cambria"/>
                <a:cs typeface="Cambria"/>
              </a:rPr>
              <a:t>Sd/-</a:t>
            </a:r>
            <a:r>
              <a:rPr dirty="0" sz="1800">
                <a:latin typeface="Cambria"/>
                <a:cs typeface="Cambria"/>
              </a:rPr>
              <a:t> </a:t>
            </a:r>
            <a:r>
              <a:rPr dirty="0" sz="1800" spc="-10">
                <a:latin typeface="Cambria"/>
                <a:cs typeface="Cambria"/>
              </a:rPr>
              <a:t>Ram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485515" marR="5080" indent="-316928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Essential elements </a:t>
            </a:r>
            <a:r>
              <a:rPr dirty="0" spc="-5"/>
              <a:t>of a </a:t>
            </a:r>
            <a:r>
              <a:rPr dirty="0" spc="-10"/>
              <a:t>promissory  </a:t>
            </a:r>
            <a:r>
              <a:rPr dirty="0" spc="-20"/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85125" cy="46120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8478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 b="1">
                <a:latin typeface="Calibri"/>
                <a:cs typeface="Calibri"/>
              </a:rPr>
              <a:t>Writing</a:t>
            </a:r>
            <a:r>
              <a:rPr dirty="0" sz="3200" spc="-10">
                <a:latin typeface="Calibri"/>
                <a:cs typeface="Calibri"/>
              </a:rPr>
              <a:t>:-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must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be in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writing</a:t>
            </a:r>
            <a:r>
              <a:rPr dirty="0" sz="3200" spc="-5">
                <a:latin typeface="Calibri"/>
                <a:cs typeface="Calibri"/>
              </a:rPr>
              <a:t>.  </a:t>
            </a:r>
            <a:r>
              <a:rPr dirty="0" sz="3200" spc="-15">
                <a:latin typeface="Calibri"/>
                <a:cs typeface="Calibri"/>
              </a:rPr>
              <a:t>Writing </a:t>
            </a:r>
            <a:r>
              <a:rPr dirty="0" sz="3200">
                <a:latin typeface="Calibri"/>
                <a:cs typeface="Calibri"/>
              </a:rPr>
              <a:t>includes </a:t>
            </a:r>
            <a:r>
              <a:rPr dirty="0" sz="3200" spc="-10">
                <a:latin typeface="Calibri"/>
                <a:cs typeface="Calibri"/>
              </a:rPr>
              <a:t>print </a:t>
            </a:r>
            <a:r>
              <a:rPr dirty="0" sz="3200">
                <a:latin typeface="Calibri"/>
                <a:cs typeface="Calibri"/>
              </a:rPr>
              <a:t>&amp; typewriting and </a:t>
            </a:r>
            <a:r>
              <a:rPr dirty="0" sz="3200" spc="-20">
                <a:latin typeface="Calibri"/>
                <a:cs typeface="Calibri"/>
              </a:rPr>
              <a:t>may  </a:t>
            </a:r>
            <a:r>
              <a:rPr dirty="0" sz="3200">
                <a:latin typeface="Calibri"/>
                <a:cs typeface="Calibri"/>
              </a:rPr>
              <a:t>also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pen or</a:t>
            </a:r>
            <a:r>
              <a:rPr dirty="0" sz="3200">
                <a:latin typeface="Calibri"/>
                <a:cs typeface="Calibri"/>
              </a:rPr>
              <a:t> ink.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Promise </a:t>
            </a:r>
            <a:r>
              <a:rPr dirty="0" sz="3200" spc="-15" b="1">
                <a:latin typeface="Calibri"/>
                <a:cs typeface="Calibri"/>
              </a:rPr>
              <a:t>to </a:t>
            </a:r>
            <a:r>
              <a:rPr dirty="0" sz="3200" spc="-20" b="1">
                <a:latin typeface="Calibri"/>
                <a:cs typeface="Calibri"/>
              </a:rPr>
              <a:t>pay</a:t>
            </a:r>
            <a:r>
              <a:rPr dirty="0" sz="3200" spc="-20">
                <a:latin typeface="Calibri"/>
                <a:cs typeface="Calibri"/>
              </a:rPr>
              <a:t>:-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 spc="-15">
                <a:latin typeface="Calibri"/>
                <a:cs typeface="Calibri"/>
              </a:rPr>
              <a:t>must contain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an 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express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promise </a:t>
            </a:r>
            <a:r>
              <a:rPr dirty="0" sz="3200" spc="-25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dirty="0" sz="3200" spc="-75">
                <a:solidFill>
                  <a:srgbClr val="FF0000"/>
                </a:solidFill>
                <a:latin typeface="Calibri"/>
                <a:cs typeface="Calibri"/>
              </a:rPr>
              <a:t>pay</a:t>
            </a:r>
            <a:r>
              <a:rPr dirty="0" sz="3200" spc="-75">
                <a:latin typeface="Calibri"/>
                <a:cs typeface="Calibri"/>
              </a:rPr>
              <a:t>.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following  </a:t>
            </a:r>
            <a:r>
              <a:rPr dirty="0" sz="3200" spc="-10">
                <a:latin typeface="Calibri"/>
                <a:cs typeface="Calibri"/>
              </a:rPr>
              <a:t>instrument </a:t>
            </a:r>
            <a:r>
              <a:rPr dirty="0" sz="3200" spc="-5">
                <a:latin typeface="Calibri"/>
                <a:cs typeface="Calibri"/>
              </a:rPr>
              <a:t>signed </a:t>
            </a:r>
            <a:r>
              <a:rPr dirty="0" sz="3200" spc="-10">
                <a:latin typeface="Calibri"/>
                <a:cs typeface="Calibri"/>
              </a:rPr>
              <a:t>by </a:t>
            </a:r>
            <a:r>
              <a:rPr dirty="0" sz="3200">
                <a:latin typeface="Calibri"/>
                <a:cs typeface="Calibri"/>
              </a:rPr>
              <a:t>A is </a:t>
            </a:r>
            <a:r>
              <a:rPr dirty="0" sz="3200" spc="-5">
                <a:latin typeface="Calibri"/>
                <a:cs typeface="Calibri"/>
              </a:rPr>
              <a:t>not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promissory  note:</a:t>
            </a:r>
            <a:endParaRPr sz="3200">
              <a:latin typeface="Calibri"/>
              <a:cs typeface="Calibri"/>
            </a:endParaRPr>
          </a:p>
          <a:p>
            <a:pPr marL="355600" marR="895350">
              <a:lnSpc>
                <a:spcPct val="100000"/>
              </a:lnSpc>
              <a:spcBef>
                <a:spcPts val="775"/>
              </a:spcBef>
            </a:pPr>
            <a:r>
              <a:rPr dirty="0" sz="3200" spc="-5" b="1">
                <a:latin typeface="Calibri"/>
                <a:cs typeface="Calibri"/>
              </a:rPr>
              <a:t>Ex</a:t>
            </a:r>
            <a:r>
              <a:rPr dirty="0" sz="3200" spc="-5">
                <a:latin typeface="Calibri"/>
                <a:cs typeface="Calibri"/>
              </a:rPr>
              <a:t>. </a:t>
            </a:r>
            <a:r>
              <a:rPr dirty="0" sz="3200">
                <a:latin typeface="Calibri"/>
                <a:cs typeface="Calibri"/>
              </a:rPr>
              <a:t>I </a:t>
            </a:r>
            <a:r>
              <a:rPr dirty="0" sz="3200" spc="5">
                <a:latin typeface="Calibri"/>
                <a:cs typeface="Calibri"/>
              </a:rPr>
              <a:t>am </a:t>
            </a:r>
            <a:r>
              <a:rPr dirty="0" sz="3200" spc="-5">
                <a:latin typeface="Calibri"/>
                <a:cs typeface="Calibri"/>
              </a:rPr>
              <a:t>bound </a:t>
            </a:r>
            <a:r>
              <a:rPr dirty="0" sz="3200" spc="-25">
                <a:latin typeface="Calibri"/>
                <a:cs typeface="Calibri"/>
              </a:rPr>
              <a:t>to pay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sum of Rs. </a:t>
            </a:r>
            <a:r>
              <a:rPr dirty="0" sz="3200">
                <a:latin typeface="Calibri"/>
                <a:cs typeface="Calibri"/>
              </a:rPr>
              <a:t>500  which I </a:t>
            </a:r>
            <a:r>
              <a:rPr dirty="0" sz="3200" spc="-10">
                <a:latin typeface="Calibri"/>
                <a:cs typeface="Calibri"/>
              </a:rPr>
              <a:t>received </a:t>
            </a:r>
            <a:r>
              <a:rPr dirty="0" sz="3200" spc="-15">
                <a:latin typeface="Calibri"/>
                <a:cs typeface="Calibri"/>
              </a:rPr>
              <a:t>from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you.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7035"/>
            <a:ext cx="7923530" cy="6245225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355600" marR="3048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 b="1">
                <a:latin typeface="Calibri"/>
                <a:cs typeface="Calibri"/>
              </a:rPr>
              <a:t>Definite </a:t>
            </a:r>
            <a:r>
              <a:rPr dirty="0" sz="3000" b="1">
                <a:latin typeface="Calibri"/>
                <a:cs typeface="Calibri"/>
              </a:rPr>
              <a:t>and </a:t>
            </a:r>
            <a:r>
              <a:rPr dirty="0" sz="3000" spc="-5" b="1">
                <a:latin typeface="Calibri"/>
                <a:cs typeface="Calibri"/>
              </a:rPr>
              <a:t>Unconditional</a:t>
            </a:r>
            <a:r>
              <a:rPr dirty="0" sz="3000" spc="-5">
                <a:latin typeface="Calibri"/>
                <a:cs typeface="Calibri"/>
              </a:rPr>
              <a:t>:- The </a:t>
            </a:r>
            <a:r>
              <a:rPr dirty="0" sz="3000" spc="-15">
                <a:latin typeface="Calibri"/>
                <a:cs typeface="Calibri"/>
              </a:rPr>
              <a:t>promise </a:t>
            </a:r>
            <a:r>
              <a:rPr dirty="0" sz="3000" spc="-10">
                <a:latin typeface="Calibri"/>
                <a:cs typeface="Calibri"/>
              </a:rPr>
              <a:t>to </a:t>
            </a:r>
            <a:r>
              <a:rPr dirty="0" sz="3000" spc="-25">
                <a:latin typeface="Calibri"/>
                <a:cs typeface="Calibri"/>
              </a:rPr>
              <a:t>pay  </a:t>
            </a:r>
            <a:r>
              <a:rPr dirty="0" sz="3000" spc="-10">
                <a:latin typeface="Calibri"/>
                <a:cs typeface="Calibri"/>
              </a:rPr>
              <a:t>must </a:t>
            </a:r>
            <a:r>
              <a:rPr dirty="0" sz="3000" spc="-5">
                <a:latin typeface="Calibri"/>
                <a:cs typeface="Calibri"/>
              </a:rPr>
              <a:t>be </a:t>
            </a:r>
            <a:r>
              <a:rPr dirty="0" sz="3000" spc="-15">
                <a:latin typeface="Calibri"/>
                <a:cs typeface="Calibri"/>
              </a:rPr>
              <a:t>definite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unconditional. </a:t>
            </a:r>
            <a:r>
              <a:rPr dirty="0" sz="3000">
                <a:latin typeface="Calibri"/>
                <a:cs typeface="Calibri"/>
              </a:rPr>
              <a:t>If </a:t>
            </a:r>
            <a:r>
              <a:rPr dirty="0" sz="3000" spc="-5">
                <a:latin typeface="Calibri"/>
                <a:cs typeface="Calibri"/>
              </a:rPr>
              <a:t>it is  </a:t>
            </a:r>
            <a:r>
              <a:rPr dirty="0" sz="3000" spc="-10">
                <a:latin typeface="Calibri"/>
                <a:cs typeface="Calibri"/>
              </a:rPr>
              <a:t>conditional </a:t>
            </a:r>
            <a:r>
              <a:rPr dirty="0" sz="3000">
                <a:latin typeface="Calibri"/>
                <a:cs typeface="Calibri"/>
              </a:rPr>
              <a:t>or </a:t>
            </a:r>
            <a:r>
              <a:rPr dirty="0" sz="3000" spc="-5">
                <a:latin typeface="Calibri"/>
                <a:cs typeface="Calibri"/>
              </a:rPr>
              <a:t>uncertain,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instrument </a:t>
            </a:r>
            <a:r>
              <a:rPr dirty="0" sz="3000" spc="-5">
                <a:latin typeface="Calibri"/>
                <a:cs typeface="Calibri"/>
              </a:rPr>
              <a:t>is  </a:t>
            </a:r>
            <a:r>
              <a:rPr dirty="0" sz="3000" spc="-15">
                <a:latin typeface="Calibri"/>
                <a:cs typeface="Calibri"/>
              </a:rPr>
              <a:t>invalid.</a:t>
            </a:r>
            <a:endParaRPr sz="3000">
              <a:latin typeface="Calibri"/>
              <a:cs typeface="Calibri"/>
            </a:endParaRPr>
          </a:p>
          <a:p>
            <a:pPr marL="355600" marR="330835">
              <a:lnSpc>
                <a:spcPts val="2880"/>
              </a:lnSpc>
              <a:spcBef>
                <a:spcPts val="695"/>
              </a:spcBef>
            </a:pPr>
            <a:r>
              <a:rPr dirty="0" sz="3000" b="1">
                <a:latin typeface="Calibri"/>
                <a:cs typeface="Calibri"/>
              </a:rPr>
              <a:t>Ex</a:t>
            </a:r>
            <a:r>
              <a:rPr dirty="0" sz="3000">
                <a:latin typeface="Calibri"/>
                <a:cs typeface="Calibri"/>
              </a:rPr>
              <a:t>. I </a:t>
            </a:r>
            <a:r>
              <a:rPr dirty="0" sz="3000" spc="-15">
                <a:latin typeface="Calibri"/>
                <a:cs typeface="Calibri"/>
              </a:rPr>
              <a:t>promise 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>
                <a:latin typeface="Calibri"/>
                <a:cs typeface="Calibri"/>
              </a:rPr>
              <a:t>B Rs. 500 </a:t>
            </a:r>
            <a:r>
              <a:rPr dirty="0" sz="3000" spc="-5">
                <a:latin typeface="Calibri"/>
                <a:cs typeface="Calibri"/>
              </a:rPr>
              <a:t>when he </a:t>
            </a:r>
            <a:r>
              <a:rPr dirty="0" sz="3000" spc="-15">
                <a:latin typeface="Calibri"/>
                <a:cs typeface="Calibri"/>
              </a:rPr>
              <a:t>delivers 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goods.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b="1">
                <a:latin typeface="Calibri"/>
                <a:cs typeface="Calibri"/>
              </a:rPr>
              <a:t>Signed </a:t>
            </a:r>
            <a:r>
              <a:rPr dirty="0" sz="3000" spc="-10" b="1">
                <a:latin typeface="Calibri"/>
                <a:cs typeface="Calibri"/>
              </a:rPr>
              <a:t>by </a:t>
            </a:r>
            <a:r>
              <a:rPr dirty="0" sz="3000" b="1">
                <a:latin typeface="Calibri"/>
                <a:cs typeface="Calibri"/>
              </a:rPr>
              <a:t>the </a:t>
            </a:r>
            <a:r>
              <a:rPr dirty="0" sz="3000" spc="-20" b="1">
                <a:latin typeface="Calibri"/>
                <a:cs typeface="Calibri"/>
              </a:rPr>
              <a:t>maker</a:t>
            </a:r>
            <a:r>
              <a:rPr dirty="0" sz="3000" spc="-20">
                <a:latin typeface="Calibri"/>
                <a:cs typeface="Calibri"/>
              </a:rPr>
              <a:t>:-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instrument must </a:t>
            </a:r>
            <a:r>
              <a:rPr dirty="0" sz="3000" spc="-5">
                <a:latin typeface="Calibri"/>
                <a:cs typeface="Calibri"/>
              </a:rPr>
              <a:t>be  signed by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maker </a:t>
            </a:r>
            <a:r>
              <a:rPr dirty="0" sz="3000" spc="-5">
                <a:latin typeface="Calibri"/>
                <a:cs typeface="Calibri"/>
              </a:rPr>
              <a:t>otherwise </a:t>
            </a:r>
            <a:r>
              <a:rPr dirty="0" sz="3000">
                <a:latin typeface="Calibri"/>
                <a:cs typeface="Calibri"/>
              </a:rPr>
              <a:t>it is </a:t>
            </a:r>
            <a:r>
              <a:rPr dirty="0" sz="3000" spc="-10">
                <a:latin typeface="Calibri"/>
                <a:cs typeface="Calibri"/>
              </a:rPr>
              <a:t>incomplete </a:t>
            </a:r>
            <a:r>
              <a:rPr dirty="0" sz="3000">
                <a:latin typeface="Calibri"/>
                <a:cs typeface="Calibri"/>
              </a:rPr>
              <a:t>&amp;  </a:t>
            </a:r>
            <a:r>
              <a:rPr dirty="0" sz="3000" spc="-5">
                <a:latin typeface="Calibri"/>
                <a:cs typeface="Calibri"/>
              </a:rPr>
              <a:t>of no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effect.</a:t>
            </a:r>
            <a:endParaRPr sz="3000">
              <a:latin typeface="Calibri"/>
              <a:cs typeface="Calibri"/>
            </a:endParaRPr>
          </a:p>
          <a:p>
            <a:pPr marL="355600" marR="1714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Calibri"/>
                <a:cs typeface="Calibri"/>
              </a:rPr>
              <a:t>Certain parties</a:t>
            </a:r>
            <a:r>
              <a:rPr dirty="0" sz="3000" spc="-5">
                <a:latin typeface="Calibri"/>
                <a:cs typeface="Calibri"/>
              </a:rPr>
              <a:t>:- The </a:t>
            </a:r>
            <a:r>
              <a:rPr dirty="0" sz="3000" spc="-10">
                <a:latin typeface="Calibri"/>
                <a:cs typeface="Calibri"/>
              </a:rPr>
              <a:t>instrument must </a:t>
            </a:r>
            <a:r>
              <a:rPr dirty="0" sz="3000" spc="-15">
                <a:latin typeface="Calibri"/>
                <a:cs typeface="Calibri"/>
              </a:rPr>
              <a:t>point </a:t>
            </a:r>
            <a:r>
              <a:rPr dirty="0" sz="3000" spc="-5">
                <a:latin typeface="Calibri"/>
                <a:cs typeface="Calibri"/>
              </a:rPr>
              <a:t>out 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10">
                <a:latin typeface="Calibri"/>
                <a:cs typeface="Calibri"/>
              </a:rPr>
              <a:t>certainty </a:t>
            </a:r>
            <a:r>
              <a:rPr dirty="0" sz="3000">
                <a:latin typeface="Calibri"/>
                <a:cs typeface="Calibri"/>
              </a:rPr>
              <a:t>as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solidFill>
                  <a:srgbClr val="FF0000"/>
                </a:solidFill>
                <a:latin typeface="Calibri"/>
                <a:cs typeface="Calibri"/>
              </a:rPr>
              <a:t>who the </a:t>
            </a:r>
            <a:r>
              <a:rPr dirty="0" sz="3000" spc="-20">
                <a:solidFill>
                  <a:srgbClr val="FF0000"/>
                </a:solidFill>
                <a:latin typeface="Calibri"/>
                <a:cs typeface="Calibri"/>
              </a:rPr>
              <a:t>maker </a:t>
            </a:r>
            <a:r>
              <a:rPr dirty="0" sz="3000" spc="-1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dirty="0" sz="3000">
                <a:solidFill>
                  <a:srgbClr val="FF0000"/>
                </a:solidFill>
                <a:latin typeface="Calibri"/>
                <a:cs typeface="Calibri"/>
              </a:rPr>
              <a:t>&amp; who the  </a:t>
            </a:r>
            <a:r>
              <a:rPr dirty="0" sz="3000" spc="-20">
                <a:solidFill>
                  <a:srgbClr val="FF0000"/>
                </a:solidFill>
                <a:latin typeface="Calibri"/>
                <a:cs typeface="Calibri"/>
              </a:rPr>
              <a:t>payee </a:t>
            </a:r>
            <a:r>
              <a:rPr dirty="0" sz="3000">
                <a:solidFill>
                  <a:srgbClr val="FF0000"/>
                </a:solidFill>
                <a:latin typeface="Calibri"/>
                <a:cs typeface="Calibri"/>
              </a:rPr>
              <a:t>is. </a:t>
            </a:r>
            <a:r>
              <a:rPr dirty="0" sz="3000" spc="-15">
                <a:latin typeface="Calibri"/>
                <a:cs typeface="Calibri"/>
              </a:rPr>
              <a:t>Where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maker </a:t>
            </a:r>
            <a:r>
              <a:rPr dirty="0" sz="3000">
                <a:latin typeface="Calibri"/>
                <a:cs typeface="Calibri"/>
              </a:rPr>
              <a:t>&amp; the </a:t>
            </a:r>
            <a:r>
              <a:rPr dirty="0" sz="3000" spc="-25">
                <a:latin typeface="Calibri"/>
                <a:cs typeface="Calibri"/>
              </a:rPr>
              <a:t>payee </a:t>
            </a:r>
            <a:r>
              <a:rPr dirty="0" sz="3000" spc="-5">
                <a:latin typeface="Calibri"/>
                <a:cs typeface="Calibri"/>
              </a:rPr>
              <a:t>can’t be  </a:t>
            </a:r>
            <a:r>
              <a:rPr dirty="0" sz="3000" spc="-10">
                <a:latin typeface="Calibri"/>
                <a:cs typeface="Calibri"/>
              </a:rPr>
              <a:t>identified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10">
                <a:latin typeface="Calibri"/>
                <a:cs typeface="Calibri"/>
              </a:rPr>
              <a:t>certainty </a:t>
            </a:r>
            <a:r>
              <a:rPr dirty="0" sz="3000">
                <a:latin typeface="Calibri"/>
                <a:cs typeface="Calibri"/>
              </a:rPr>
              <a:t>with the </a:t>
            </a:r>
            <a:r>
              <a:rPr dirty="0" sz="3000" spc="-10">
                <a:latin typeface="Calibri"/>
                <a:cs typeface="Calibri"/>
              </a:rPr>
              <a:t>instrument  </a:t>
            </a:r>
            <a:r>
              <a:rPr dirty="0" sz="3000" spc="-30">
                <a:latin typeface="Calibri"/>
                <a:cs typeface="Calibri"/>
              </a:rPr>
              <a:t>itself,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instrument even </a:t>
            </a:r>
            <a:r>
              <a:rPr dirty="0" sz="3000">
                <a:latin typeface="Calibri"/>
                <a:cs typeface="Calibri"/>
              </a:rPr>
              <a:t>if </a:t>
            </a:r>
            <a:r>
              <a:rPr dirty="0" sz="3000" spc="-15">
                <a:latin typeface="Calibri"/>
                <a:cs typeface="Calibri"/>
              </a:rPr>
              <a:t>contain </a:t>
            </a:r>
            <a:r>
              <a:rPr dirty="0" sz="3000">
                <a:latin typeface="Calibri"/>
                <a:cs typeface="Calibri"/>
              </a:rPr>
              <a:t>an  </a:t>
            </a:r>
            <a:r>
              <a:rPr dirty="0" sz="3000" spc="-10">
                <a:latin typeface="Calibri"/>
                <a:cs typeface="Calibri"/>
              </a:rPr>
              <a:t>unconditional promise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25">
                <a:latin typeface="Calibri"/>
                <a:cs typeface="Calibri"/>
              </a:rPr>
              <a:t>pay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5">
                <a:latin typeface="Calibri"/>
                <a:cs typeface="Calibri"/>
              </a:rPr>
              <a:t>not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5">
                <a:latin typeface="Calibri"/>
                <a:cs typeface="Calibri"/>
              </a:rPr>
              <a:t>promissory  </a:t>
            </a:r>
            <a:r>
              <a:rPr dirty="0" sz="3000" spc="-10">
                <a:latin typeface="Calibri"/>
                <a:cs typeface="Calibri"/>
              </a:rPr>
              <a:t>note.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2020-05-15T16:34:51Z</dcterms:created>
  <dcterms:modified xsi:type="dcterms:W3CDTF">2020-05-15T16:34:51Z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2020-05-15T00:00:00Z</vt:filetime>
  </property>
</Properties>
</file>