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22BA1-DC92-4DB9-A520-F32EE3A962B9}" type="datetimeFigureOut">
              <a:rPr lang="en-IN" smtClean="0"/>
              <a:t>13-06-2021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128F4-4073-4530-B340-9FFAA5B8784A}" type="slidenum">
              <a:rPr lang="en-IN" smtClean="0"/>
              <a:t>‹#›</a:t>
            </a:fld>
            <a:endParaRPr lang="en-IN"/>
          </a:p>
        </p:txBody>
      </p:sp>
    </p:spTree>
    <p:extLst>
      <p:ext uri="{BB962C8B-B14F-4D97-AF65-F5344CB8AC3E}">
        <p14:creationId xmlns:p14="http://schemas.microsoft.com/office/powerpoint/2010/main" val="1434670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A3421E-B731-44BC-AB11-42D86B322A5C}" type="datetimeFigureOut">
              <a:rPr lang="en-IN" smtClean="0"/>
              <a:t>13-06-2021</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F3F52BE2-E100-4722-A69D-B72255E52623}"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528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3421E-B731-44BC-AB11-42D86B322A5C}" type="datetimeFigureOut">
              <a:rPr lang="en-IN" smtClean="0"/>
              <a:t>13-06-2021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F52BE2-E100-4722-A69D-B72255E52623}"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44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3421E-B731-44BC-AB11-42D86B322A5C}" type="datetimeFigureOut">
              <a:rPr lang="en-IN" smtClean="0"/>
              <a:t>13-06-2021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F52BE2-E100-4722-A69D-B72255E52623}"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10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3421E-B731-44BC-AB11-42D86B322A5C}" type="datetimeFigureOut">
              <a:rPr lang="en-IN" smtClean="0"/>
              <a:t>13-06-2021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F52BE2-E100-4722-A69D-B72255E52623}"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421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3421E-B731-44BC-AB11-42D86B322A5C}" type="datetimeFigureOut">
              <a:rPr lang="en-IN" smtClean="0"/>
              <a:t>13-06-2021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F52BE2-E100-4722-A69D-B72255E52623}"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18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A3421E-B731-44BC-AB11-42D86B322A5C}" type="datetimeFigureOut">
              <a:rPr lang="en-IN" smtClean="0"/>
              <a:t>13-06-2021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F52BE2-E100-4722-A69D-B72255E52623}"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359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3421E-B731-44BC-AB11-42D86B322A5C}" type="datetimeFigureOut">
              <a:rPr lang="en-IN" smtClean="0"/>
              <a:t>13-06-2021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F52BE2-E100-4722-A69D-B72255E52623}"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01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A3421E-B731-44BC-AB11-42D86B322A5C}" type="datetimeFigureOut">
              <a:rPr lang="en-IN" smtClean="0"/>
              <a:t>13-06-2021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F52BE2-E100-4722-A69D-B72255E52623}"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4087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3421E-B731-44BC-AB11-42D86B322A5C}" type="datetimeFigureOut">
              <a:rPr lang="en-IN" smtClean="0"/>
              <a:t>13-06-2021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F52BE2-E100-4722-A69D-B72255E52623}" type="slidenum">
              <a:rPr lang="en-IN" smtClean="0"/>
              <a:t>‹#›</a:t>
            </a:fld>
            <a:endParaRPr lang="en-IN"/>
          </a:p>
        </p:txBody>
      </p:sp>
    </p:spTree>
    <p:extLst>
      <p:ext uri="{BB962C8B-B14F-4D97-AF65-F5344CB8AC3E}">
        <p14:creationId xmlns:p14="http://schemas.microsoft.com/office/powerpoint/2010/main" val="377797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A3421E-B731-44BC-AB11-42D86B322A5C}" type="datetimeFigureOut">
              <a:rPr lang="en-IN" smtClean="0"/>
              <a:t>13-06-2021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F52BE2-E100-4722-A69D-B72255E52623}"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157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7A3421E-B731-44BC-AB11-42D86B322A5C}" type="datetimeFigureOut">
              <a:rPr lang="en-IN" smtClean="0"/>
              <a:t>13-06-2021</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F3F52BE2-E100-4722-A69D-B72255E52623}"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346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7A3421E-B731-44BC-AB11-42D86B322A5C}" type="datetimeFigureOut">
              <a:rPr lang="en-IN" smtClean="0"/>
              <a:t>13-06-2021</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3F52BE2-E100-4722-A69D-B72255E52623}"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595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LACEMENT AND INDUCTION. GROUP MEMBERS MUKESH SINGH 2K14BFS05 MEGHA SHARMA  2K14G125 DALJEET KAUR 2K14G029 MURSIL SIDDIQUI 2K14G151 DEEPAK KUMAR 2K14IB  ppt download">
            <a:extLst>
              <a:ext uri="{FF2B5EF4-FFF2-40B4-BE49-F238E27FC236}">
                <a16:creationId xmlns:a16="http://schemas.microsoft.com/office/drawing/2014/main" id="{C728B845-7A4D-4E16-9F3C-C2266AE32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EED379E-005E-4FC0-A469-DCC78A2EAC7D}"/>
              </a:ext>
            </a:extLst>
          </p:cNvPr>
          <p:cNvSpPr txBox="1"/>
          <p:nvPr/>
        </p:nvSpPr>
        <p:spPr>
          <a:xfrm>
            <a:off x="939567" y="5788404"/>
            <a:ext cx="2046914" cy="646331"/>
          </a:xfrm>
          <a:prstGeom prst="rect">
            <a:avLst/>
          </a:prstGeom>
          <a:noFill/>
        </p:spPr>
        <p:txBody>
          <a:bodyPr wrap="square" rtlCol="0">
            <a:spAutoFit/>
          </a:bodyPr>
          <a:lstStyle/>
          <a:p>
            <a:r>
              <a:rPr lang="en-US" dirty="0">
                <a:latin typeface="Agency FB" panose="020B0503020202020204" pitchFamily="34" charset="0"/>
              </a:rPr>
              <a:t>Rashmita Borgohain</a:t>
            </a:r>
          </a:p>
          <a:p>
            <a:r>
              <a:rPr lang="en-US" dirty="0">
                <a:latin typeface="Agency FB" panose="020B0503020202020204" pitchFamily="34" charset="0"/>
              </a:rPr>
              <a:t>S B </a:t>
            </a:r>
            <a:r>
              <a:rPr lang="en-US" dirty="0" err="1">
                <a:latin typeface="Agency FB" panose="020B0503020202020204" pitchFamily="34" charset="0"/>
              </a:rPr>
              <a:t>Deorah</a:t>
            </a:r>
            <a:r>
              <a:rPr lang="en-US" dirty="0">
                <a:latin typeface="Agency FB" panose="020B0503020202020204" pitchFamily="34" charset="0"/>
              </a:rPr>
              <a:t> College</a:t>
            </a:r>
            <a:endParaRPr lang="en-IN" dirty="0">
              <a:latin typeface="Agency FB" panose="020B0503020202020204" pitchFamily="34" charset="0"/>
            </a:endParaRPr>
          </a:p>
        </p:txBody>
      </p:sp>
    </p:spTree>
    <p:extLst>
      <p:ext uri="{BB962C8B-B14F-4D97-AF65-F5344CB8AC3E}">
        <p14:creationId xmlns:p14="http://schemas.microsoft.com/office/powerpoint/2010/main" val="296230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03E19-42E5-4C49-A27E-4AA02F46F182}"/>
              </a:ext>
            </a:extLst>
          </p:cNvPr>
          <p:cNvSpPr>
            <a:spLocks noGrp="1"/>
          </p:cNvSpPr>
          <p:nvPr>
            <p:ph type="title"/>
          </p:nvPr>
        </p:nvSpPr>
        <p:spPr>
          <a:xfrm>
            <a:off x="981512" y="755010"/>
            <a:ext cx="9972674" cy="1073578"/>
          </a:xfrm>
        </p:spPr>
        <p:txBody>
          <a:bodyPr/>
          <a:lstStyle/>
          <a:p>
            <a:r>
              <a:rPr lang="en-IN" b="1" dirty="0"/>
              <a:t>CONTENTS OF INDUCTIONPROGRAMM</a:t>
            </a:r>
          </a:p>
        </p:txBody>
      </p:sp>
      <p:sp>
        <p:nvSpPr>
          <p:cNvPr id="3" name="Content Placeholder 2">
            <a:extLst>
              <a:ext uri="{FF2B5EF4-FFF2-40B4-BE49-F238E27FC236}">
                <a16:creationId xmlns:a16="http://schemas.microsoft.com/office/drawing/2014/main" id="{9383F0D7-4BB4-4D58-97F0-61A9BD887635}"/>
              </a:ext>
            </a:extLst>
          </p:cNvPr>
          <p:cNvSpPr>
            <a:spLocks noGrp="1"/>
          </p:cNvSpPr>
          <p:nvPr>
            <p:ph idx="1"/>
          </p:nvPr>
        </p:nvSpPr>
        <p:spPr>
          <a:xfrm>
            <a:off x="981512" y="2030136"/>
            <a:ext cx="10073343" cy="3858936"/>
          </a:xfrm>
        </p:spPr>
        <p:txBody>
          <a:bodyPr>
            <a:noAutofit/>
          </a:bodyPr>
          <a:lstStyle/>
          <a:p>
            <a:pPr>
              <a:buFont typeface="Wingdings" panose="05000000000000000000" pitchFamily="2" charset="2"/>
              <a:buChar char="Ø"/>
            </a:pPr>
            <a:r>
              <a:rPr lang="en-US" sz="2400" dirty="0"/>
              <a:t>Company’s history, philosophy and operations </a:t>
            </a:r>
          </a:p>
          <a:p>
            <a:pPr>
              <a:buFont typeface="Wingdings" panose="05000000000000000000" pitchFamily="2" charset="2"/>
              <a:buChar char="Ø"/>
            </a:pPr>
            <a:r>
              <a:rPr lang="en-US" sz="2400" dirty="0"/>
              <a:t> Product and services of the company </a:t>
            </a:r>
          </a:p>
          <a:p>
            <a:pPr>
              <a:buFont typeface="Wingdings" panose="05000000000000000000" pitchFamily="2" charset="2"/>
              <a:buChar char="Ø"/>
            </a:pPr>
            <a:r>
              <a:rPr lang="en-US" sz="2400" dirty="0"/>
              <a:t> Company’s organization structure </a:t>
            </a:r>
          </a:p>
          <a:p>
            <a:pPr>
              <a:buFont typeface="Wingdings" panose="05000000000000000000" pitchFamily="2" charset="2"/>
              <a:buChar char="Ø"/>
            </a:pPr>
            <a:r>
              <a:rPr lang="en-US" sz="2400" dirty="0"/>
              <a:t> Location of departments and employee services </a:t>
            </a:r>
          </a:p>
          <a:p>
            <a:pPr>
              <a:buFont typeface="Wingdings" panose="05000000000000000000" pitchFamily="2" charset="2"/>
              <a:buChar char="Ø"/>
            </a:pPr>
            <a:r>
              <a:rPr lang="en-US" sz="2400" dirty="0"/>
              <a:t>Personnel policies and practices </a:t>
            </a:r>
          </a:p>
          <a:p>
            <a:pPr>
              <a:buFont typeface="Wingdings" panose="05000000000000000000" pitchFamily="2" charset="2"/>
              <a:buChar char="Ø"/>
            </a:pPr>
            <a:r>
              <a:rPr lang="en-US" sz="2400" dirty="0"/>
              <a:t> Employee’s activities </a:t>
            </a:r>
          </a:p>
          <a:p>
            <a:pPr>
              <a:buFont typeface="Wingdings" panose="05000000000000000000" pitchFamily="2" charset="2"/>
              <a:buChar char="Ø"/>
            </a:pPr>
            <a:r>
              <a:rPr lang="en-US" sz="2400" dirty="0"/>
              <a:t>Rules and regulations</a:t>
            </a:r>
            <a:endParaRPr lang="en-IN" sz="2400" dirty="0"/>
          </a:p>
        </p:txBody>
      </p:sp>
    </p:spTree>
    <p:extLst>
      <p:ext uri="{BB962C8B-B14F-4D97-AF65-F5344CB8AC3E}">
        <p14:creationId xmlns:p14="http://schemas.microsoft.com/office/powerpoint/2010/main" val="303622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CAFEAB-B41E-4C04-95A9-14AE11F84593}"/>
              </a:ext>
            </a:extLst>
          </p:cNvPr>
          <p:cNvSpPr>
            <a:spLocks noGrp="1"/>
          </p:cNvSpPr>
          <p:nvPr>
            <p:ph idx="1"/>
          </p:nvPr>
        </p:nvSpPr>
        <p:spPr>
          <a:xfrm>
            <a:off x="973123" y="1979802"/>
            <a:ext cx="10081732" cy="3808602"/>
          </a:xfrm>
        </p:spPr>
        <p:txBody>
          <a:bodyPr>
            <a:noAutofit/>
          </a:bodyPr>
          <a:lstStyle/>
          <a:p>
            <a:pPr>
              <a:buFont typeface="Wingdings" panose="05000000000000000000" pitchFamily="2" charset="2"/>
              <a:buChar char="Ø"/>
            </a:pPr>
            <a:r>
              <a:rPr lang="en-US" sz="2800" dirty="0"/>
              <a:t>Grievance procedure </a:t>
            </a:r>
          </a:p>
          <a:p>
            <a:pPr>
              <a:buFont typeface="Wingdings" panose="05000000000000000000" pitchFamily="2" charset="2"/>
              <a:buChar char="Ø"/>
            </a:pPr>
            <a:r>
              <a:rPr lang="en-US" sz="2800" dirty="0"/>
              <a:t>Safety measures</a:t>
            </a:r>
          </a:p>
          <a:p>
            <a:pPr>
              <a:buFont typeface="Wingdings" panose="05000000000000000000" pitchFamily="2" charset="2"/>
              <a:buChar char="Ø"/>
            </a:pPr>
            <a:r>
              <a:rPr lang="en-US" sz="2800" dirty="0"/>
              <a:t> Standing orders </a:t>
            </a:r>
          </a:p>
          <a:p>
            <a:pPr>
              <a:buFont typeface="Wingdings" panose="05000000000000000000" pitchFamily="2" charset="2"/>
              <a:buChar char="Ø"/>
            </a:pPr>
            <a:r>
              <a:rPr lang="en-US" sz="2800" dirty="0"/>
              <a:t>Terms and conditions of services </a:t>
            </a:r>
          </a:p>
          <a:p>
            <a:pPr>
              <a:buFont typeface="Wingdings" panose="05000000000000000000" pitchFamily="2" charset="2"/>
              <a:buChar char="Ø"/>
            </a:pPr>
            <a:r>
              <a:rPr lang="en-US" sz="2800" dirty="0"/>
              <a:t> Benefits and services for employees </a:t>
            </a:r>
          </a:p>
          <a:p>
            <a:pPr>
              <a:buFont typeface="Wingdings" panose="05000000000000000000" pitchFamily="2" charset="2"/>
              <a:buChar char="Ø"/>
            </a:pPr>
            <a:r>
              <a:rPr lang="en-US" sz="2800" dirty="0"/>
              <a:t> Opportunities for training, promotions, transfers etc.</a:t>
            </a:r>
            <a:endParaRPr lang="en-IN" sz="2800" dirty="0"/>
          </a:p>
        </p:txBody>
      </p:sp>
    </p:spTree>
    <p:extLst>
      <p:ext uri="{BB962C8B-B14F-4D97-AF65-F5344CB8AC3E}">
        <p14:creationId xmlns:p14="http://schemas.microsoft.com/office/powerpoint/2010/main" val="1452441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7F16-FD3B-40A4-9773-6D9FEA2DA19C}"/>
              </a:ext>
            </a:extLst>
          </p:cNvPr>
          <p:cNvSpPr>
            <a:spLocks noGrp="1"/>
          </p:cNvSpPr>
          <p:nvPr>
            <p:ph type="title"/>
          </p:nvPr>
        </p:nvSpPr>
        <p:spPr>
          <a:xfrm>
            <a:off x="1065403" y="804519"/>
            <a:ext cx="9888784" cy="1049235"/>
          </a:xfrm>
        </p:spPr>
        <p:txBody>
          <a:bodyPr/>
          <a:lstStyle/>
          <a:p>
            <a:r>
              <a:rPr lang="en-IN" b="1" dirty="0"/>
              <a:t>INDUCTION PROCEDURE</a:t>
            </a:r>
          </a:p>
        </p:txBody>
      </p:sp>
      <p:sp>
        <p:nvSpPr>
          <p:cNvPr id="3" name="Content Placeholder 2">
            <a:extLst>
              <a:ext uri="{FF2B5EF4-FFF2-40B4-BE49-F238E27FC236}">
                <a16:creationId xmlns:a16="http://schemas.microsoft.com/office/drawing/2014/main" id="{307C2893-BF5E-4DC7-B961-75FA2B93275A}"/>
              </a:ext>
            </a:extLst>
          </p:cNvPr>
          <p:cNvSpPr>
            <a:spLocks noGrp="1"/>
          </p:cNvSpPr>
          <p:nvPr>
            <p:ph idx="1"/>
          </p:nvPr>
        </p:nvSpPr>
        <p:spPr>
          <a:xfrm>
            <a:off x="1065403" y="1946246"/>
            <a:ext cx="9989452" cy="4107235"/>
          </a:xfrm>
        </p:spPr>
        <p:txBody>
          <a:bodyPr>
            <a:noAutofit/>
          </a:bodyPr>
          <a:lstStyle/>
          <a:p>
            <a:r>
              <a:rPr lang="en-US" sz="2400" dirty="0"/>
              <a:t>The procedure should basically follow these steps:-</a:t>
            </a:r>
          </a:p>
          <a:p>
            <a:pPr marL="0" indent="0">
              <a:buNone/>
            </a:pPr>
            <a:r>
              <a:rPr lang="en-US" sz="2400" dirty="0"/>
              <a:t> 1.First, the new person needs time and a place to report to work</a:t>
            </a:r>
          </a:p>
          <a:p>
            <a:pPr marL="0" indent="0">
              <a:buNone/>
            </a:pPr>
            <a:r>
              <a:rPr lang="en-US" sz="2400" dirty="0"/>
              <a:t> 2.Second, it is very important that the supervisor or the immediate boss meet and welcome the employee to the organization</a:t>
            </a:r>
          </a:p>
          <a:p>
            <a:pPr marL="0" indent="0">
              <a:buNone/>
            </a:pPr>
            <a:r>
              <a:rPr lang="en-US" sz="2400" dirty="0"/>
              <a:t> 3.Third, administrative work should be completed </a:t>
            </a:r>
          </a:p>
          <a:p>
            <a:pPr marL="0" indent="0">
              <a:buNone/>
            </a:pPr>
            <a:r>
              <a:rPr lang="en-US" sz="2400" dirty="0"/>
              <a:t>4.Fourth, departmental orientation to be conducted </a:t>
            </a:r>
          </a:p>
          <a:p>
            <a:pPr marL="0" indent="0">
              <a:buNone/>
            </a:pPr>
            <a:r>
              <a:rPr lang="en-US" sz="2400" dirty="0"/>
              <a:t>5.Fifth, verbal explanations are to be supplemented by a wide variety of printed </a:t>
            </a:r>
            <a:endParaRPr lang="en-IN" sz="2400" dirty="0"/>
          </a:p>
        </p:txBody>
      </p:sp>
    </p:spTree>
    <p:extLst>
      <p:ext uri="{BB962C8B-B14F-4D97-AF65-F5344CB8AC3E}">
        <p14:creationId xmlns:p14="http://schemas.microsoft.com/office/powerpoint/2010/main" val="1704381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A3E51-C0A2-4600-83F5-9612FD156BA6}"/>
              </a:ext>
            </a:extLst>
          </p:cNvPr>
          <p:cNvSpPr>
            <a:spLocks noGrp="1"/>
          </p:cNvSpPr>
          <p:nvPr>
            <p:ph type="title"/>
          </p:nvPr>
        </p:nvSpPr>
        <p:spPr>
          <a:xfrm>
            <a:off x="1249961" y="804519"/>
            <a:ext cx="9804894" cy="1049235"/>
          </a:xfrm>
        </p:spPr>
        <p:txBody>
          <a:bodyPr/>
          <a:lstStyle/>
          <a:p>
            <a:r>
              <a:rPr lang="en-IN" b="1" dirty="0"/>
              <a:t>PROBLEMS IN INDUCTION</a:t>
            </a:r>
          </a:p>
        </p:txBody>
      </p:sp>
      <p:sp>
        <p:nvSpPr>
          <p:cNvPr id="3" name="Content Placeholder 2">
            <a:extLst>
              <a:ext uri="{FF2B5EF4-FFF2-40B4-BE49-F238E27FC236}">
                <a16:creationId xmlns:a16="http://schemas.microsoft.com/office/drawing/2014/main" id="{4BA33160-B4AF-41A4-8976-E7B54C1BCD39}"/>
              </a:ext>
            </a:extLst>
          </p:cNvPr>
          <p:cNvSpPr>
            <a:spLocks noGrp="1"/>
          </p:cNvSpPr>
          <p:nvPr>
            <p:ph idx="1"/>
          </p:nvPr>
        </p:nvSpPr>
        <p:spPr>
          <a:xfrm>
            <a:off x="1031846" y="2015732"/>
            <a:ext cx="9865791" cy="4037749"/>
          </a:xfrm>
        </p:spPr>
        <p:txBody>
          <a:bodyPr>
            <a:noAutofit/>
          </a:bodyPr>
          <a:lstStyle/>
          <a:p>
            <a:pPr>
              <a:buFont typeface="Wingdings" panose="05000000000000000000" pitchFamily="2" charset="2"/>
              <a:buChar char="v"/>
            </a:pPr>
            <a:r>
              <a:rPr lang="en-US" sz="2400" dirty="0"/>
              <a:t>Busy or Untrained supervisor </a:t>
            </a:r>
          </a:p>
          <a:p>
            <a:pPr>
              <a:buFont typeface="Wingdings" panose="05000000000000000000" pitchFamily="2" charset="2"/>
              <a:buChar char="v"/>
            </a:pPr>
            <a:r>
              <a:rPr lang="en-US" sz="2400" dirty="0"/>
              <a:t>Too much information </a:t>
            </a:r>
          </a:p>
          <a:p>
            <a:pPr>
              <a:buFont typeface="Wingdings" panose="05000000000000000000" pitchFamily="2" charset="2"/>
              <a:buChar char="v"/>
            </a:pPr>
            <a:r>
              <a:rPr lang="en-US" sz="2400" dirty="0"/>
              <a:t> Overloaded with paperwork </a:t>
            </a:r>
          </a:p>
          <a:p>
            <a:pPr>
              <a:buFont typeface="Wingdings" panose="05000000000000000000" pitchFamily="2" charset="2"/>
              <a:buChar char="v"/>
            </a:pPr>
            <a:r>
              <a:rPr lang="en-US" sz="2400" dirty="0"/>
              <a:t> Given menial tasks and discourage interests </a:t>
            </a:r>
          </a:p>
          <a:p>
            <a:pPr>
              <a:buFont typeface="Wingdings" panose="05000000000000000000" pitchFamily="2" charset="2"/>
              <a:buChar char="v"/>
            </a:pPr>
            <a:r>
              <a:rPr lang="en-US" sz="2400" dirty="0"/>
              <a:t>Demanding tasks where failure chances are high </a:t>
            </a:r>
          </a:p>
          <a:p>
            <a:pPr>
              <a:buFont typeface="Wingdings" panose="05000000000000000000" pitchFamily="2" charset="2"/>
              <a:buChar char="v"/>
            </a:pPr>
            <a:r>
              <a:rPr lang="en-US" sz="2400" dirty="0"/>
              <a:t>Employee thrown into action soon </a:t>
            </a:r>
          </a:p>
          <a:p>
            <a:pPr>
              <a:buFont typeface="Wingdings" panose="05000000000000000000" pitchFamily="2" charset="2"/>
              <a:buChar char="v"/>
            </a:pPr>
            <a:r>
              <a:rPr lang="en-US" sz="2400" dirty="0"/>
              <a:t> Wrong perceptions of employee</a:t>
            </a:r>
            <a:endParaRPr lang="en-IN" sz="2400" dirty="0"/>
          </a:p>
        </p:txBody>
      </p:sp>
    </p:spTree>
    <p:extLst>
      <p:ext uri="{BB962C8B-B14F-4D97-AF65-F5344CB8AC3E}">
        <p14:creationId xmlns:p14="http://schemas.microsoft.com/office/powerpoint/2010/main" val="334139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60C94-D3A4-446F-9F3E-97ED1AA6EB04}"/>
              </a:ext>
            </a:extLst>
          </p:cNvPr>
          <p:cNvSpPr>
            <a:spLocks noGrp="1"/>
          </p:cNvSpPr>
          <p:nvPr>
            <p:ph idx="1"/>
          </p:nvPr>
        </p:nvSpPr>
        <p:spPr>
          <a:xfrm>
            <a:off x="562063" y="2634143"/>
            <a:ext cx="10492792" cy="2832202"/>
          </a:xfrm>
        </p:spPr>
        <p:txBody>
          <a:bodyPr>
            <a:normAutofit/>
          </a:bodyPr>
          <a:lstStyle/>
          <a:p>
            <a:pPr marL="0" indent="0" algn="ctr">
              <a:buNone/>
            </a:pPr>
            <a:r>
              <a:rPr lang="en-US" sz="8000" dirty="0"/>
              <a:t>Thank you </a:t>
            </a:r>
            <a:endParaRPr lang="en-IN" sz="8000" dirty="0"/>
          </a:p>
        </p:txBody>
      </p:sp>
    </p:spTree>
    <p:extLst>
      <p:ext uri="{BB962C8B-B14F-4D97-AF65-F5344CB8AC3E}">
        <p14:creationId xmlns:p14="http://schemas.microsoft.com/office/powerpoint/2010/main" val="402006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6CE60-C5C2-4C98-B62E-86EE90E1EDC5}"/>
              </a:ext>
            </a:extLst>
          </p:cNvPr>
          <p:cNvSpPr>
            <a:spLocks noGrp="1"/>
          </p:cNvSpPr>
          <p:nvPr>
            <p:ph type="title"/>
          </p:nvPr>
        </p:nvSpPr>
        <p:spPr>
          <a:xfrm>
            <a:off x="889233" y="679509"/>
            <a:ext cx="10165621" cy="1174246"/>
          </a:xfrm>
        </p:spPr>
        <p:txBody>
          <a:bodyPr>
            <a:normAutofit/>
          </a:bodyPr>
          <a:lstStyle/>
          <a:p>
            <a:r>
              <a:rPr lang="en-IN" sz="3600" b="1" dirty="0"/>
              <a:t>WHAT IS PLACEMENT </a:t>
            </a:r>
          </a:p>
        </p:txBody>
      </p:sp>
      <p:sp>
        <p:nvSpPr>
          <p:cNvPr id="3" name="Content Placeholder 2">
            <a:extLst>
              <a:ext uri="{FF2B5EF4-FFF2-40B4-BE49-F238E27FC236}">
                <a16:creationId xmlns:a16="http://schemas.microsoft.com/office/drawing/2014/main" id="{53F808FC-8EAD-417D-ADB4-C69B4A11CABC}"/>
              </a:ext>
            </a:extLst>
          </p:cNvPr>
          <p:cNvSpPr>
            <a:spLocks noGrp="1"/>
          </p:cNvSpPr>
          <p:nvPr>
            <p:ph idx="1"/>
          </p:nvPr>
        </p:nvSpPr>
        <p:spPr>
          <a:xfrm>
            <a:off x="645952" y="1861932"/>
            <a:ext cx="10266289" cy="3461376"/>
          </a:xfrm>
        </p:spPr>
        <p:txBody>
          <a:bodyPr>
            <a:normAutofit fontScale="92500" lnSpcReduction="10000"/>
          </a:bodyPr>
          <a:lstStyle/>
          <a:p>
            <a:pPr algn="just"/>
            <a:r>
              <a:rPr lang="en-US" sz="2400" u="sng" dirty="0"/>
              <a:t>MEANING OF PLACEMENT</a:t>
            </a:r>
            <a:r>
              <a:rPr lang="en-US" sz="2400" dirty="0"/>
              <a:t>:- </a:t>
            </a:r>
          </a:p>
          <a:p>
            <a:pPr marL="0" indent="0" algn="just">
              <a:buNone/>
            </a:pPr>
            <a:r>
              <a:rPr lang="en-US" sz="2400" dirty="0"/>
              <a:t> Placement is a process of assigning a specific job to each of the selected candidates. It involves assigning a specific rank and responsibility to an individual. It implies matching the requirements of a job with the qualifications of the candidate. </a:t>
            </a:r>
          </a:p>
          <a:p>
            <a:pPr marL="0" indent="0" algn="just">
              <a:buNone/>
            </a:pPr>
            <a:r>
              <a:rPr lang="en-US" sz="2400" dirty="0"/>
              <a:t> Placement is understood assigning jobs to the selected candidates. Assigning jobs to employees may involves a new job or different jobs.</a:t>
            </a:r>
          </a:p>
          <a:p>
            <a:pPr marL="0" indent="0" algn="just">
              <a:buNone/>
            </a:pPr>
            <a:r>
              <a:rPr lang="en-US" sz="2400" dirty="0"/>
              <a:t>  Thus, placement may include initial assignment of job to new employee, on transfer, promotion or demotion of the present employees</a:t>
            </a:r>
            <a:r>
              <a:rPr lang="en-US" dirty="0"/>
              <a:t>.</a:t>
            </a:r>
            <a:endParaRPr lang="en-IN" dirty="0"/>
          </a:p>
        </p:txBody>
      </p:sp>
    </p:spTree>
    <p:extLst>
      <p:ext uri="{BB962C8B-B14F-4D97-AF65-F5344CB8AC3E}">
        <p14:creationId xmlns:p14="http://schemas.microsoft.com/office/powerpoint/2010/main" val="148101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DB734-F2AE-4063-B436-4CF52CB72424}"/>
              </a:ext>
            </a:extLst>
          </p:cNvPr>
          <p:cNvSpPr>
            <a:spLocks noGrp="1"/>
          </p:cNvSpPr>
          <p:nvPr>
            <p:ph type="title"/>
          </p:nvPr>
        </p:nvSpPr>
        <p:spPr>
          <a:xfrm>
            <a:off x="813732" y="620785"/>
            <a:ext cx="9800558" cy="1140903"/>
          </a:xfrm>
        </p:spPr>
        <p:txBody>
          <a:bodyPr/>
          <a:lstStyle/>
          <a:p>
            <a:r>
              <a:rPr lang="en-IN" b="1" dirty="0"/>
              <a:t>DEFINITION OF PLACEMENT</a:t>
            </a:r>
          </a:p>
        </p:txBody>
      </p:sp>
      <p:sp>
        <p:nvSpPr>
          <p:cNvPr id="3" name="Content Placeholder 2">
            <a:extLst>
              <a:ext uri="{FF2B5EF4-FFF2-40B4-BE49-F238E27FC236}">
                <a16:creationId xmlns:a16="http://schemas.microsoft.com/office/drawing/2014/main" id="{199CCD9D-D046-4116-9E4B-B8C32E80D102}"/>
              </a:ext>
            </a:extLst>
          </p:cNvPr>
          <p:cNvSpPr>
            <a:spLocks noGrp="1"/>
          </p:cNvSpPr>
          <p:nvPr>
            <p:ph idx="1"/>
          </p:nvPr>
        </p:nvSpPr>
        <p:spPr>
          <a:xfrm>
            <a:off x="570451" y="1946246"/>
            <a:ext cx="10484403" cy="3520099"/>
          </a:xfrm>
        </p:spPr>
        <p:txBody>
          <a:bodyPr>
            <a:normAutofit lnSpcReduction="10000"/>
          </a:bodyPr>
          <a:lstStyle/>
          <a:p>
            <a:r>
              <a:rPr lang="en-US" sz="2400" dirty="0"/>
              <a:t>“Placement is the determination of the job to which an accepted candidate is to be assigned and his assignment to that job. It is a matching of what the supervisor has reason to think he can do with the job demands (job requirements) and it is matching of what he imposes (in strain, working conditions etc.) and what he offers ( in the form of payroll companionship with others, promotional possibilities etc.).’’</a:t>
            </a:r>
          </a:p>
          <a:p>
            <a:endParaRPr lang="en-US" dirty="0"/>
          </a:p>
          <a:p>
            <a:pPr marL="3657600" lvl="8" indent="0">
              <a:buNone/>
            </a:pPr>
            <a:r>
              <a:rPr lang="en-US" sz="2800" dirty="0"/>
              <a:t>	 -PIGORS and MYRES	</a:t>
            </a:r>
            <a:endParaRPr lang="en-IN" sz="2800" dirty="0"/>
          </a:p>
        </p:txBody>
      </p:sp>
    </p:spTree>
    <p:extLst>
      <p:ext uri="{BB962C8B-B14F-4D97-AF65-F5344CB8AC3E}">
        <p14:creationId xmlns:p14="http://schemas.microsoft.com/office/powerpoint/2010/main" val="59129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91BB-7AD0-4638-967B-A31A98EEA790}"/>
              </a:ext>
            </a:extLst>
          </p:cNvPr>
          <p:cNvSpPr>
            <a:spLocks noGrp="1"/>
          </p:cNvSpPr>
          <p:nvPr>
            <p:ph type="title"/>
          </p:nvPr>
        </p:nvSpPr>
        <p:spPr>
          <a:xfrm>
            <a:off x="847289" y="804519"/>
            <a:ext cx="10207566" cy="1049235"/>
          </a:xfrm>
        </p:spPr>
        <p:txBody>
          <a:bodyPr/>
          <a:lstStyle/>
          <a:p>
            <a:r>
              <a:rPr lang="en-IN" b="1" dirty="0"/>
              <a:t>IMPORTANCE OF PLACEMNET </a:t>
            </a:r>
          </a:p>
        </p:txBody>
      </p:sp>
      <p:sp>
        <p:nvSpPr>
          <p:cNvPr id="3" name="Content Placeholder 2">
            <a:extLst>
              <a:ext uri="{FF2B5EF4-FFF2-40B4-BE49-F238E27FC236}">
                <a16:creationId xmlns:a16="http://schemas.microsoft.com/office/drawing/2014/main" id="{ED76ECB9-264C-461D-BA05-D7D7D4E83D74}"/>
              </a:ext>
            </a:extLst>
          </p:cNvPr>
          <p:cNvSpPr>
            <a:spLocks noGrp="1"/>
          </p:cNvSpPr>
          <p:nvPr>
            <p:ph idx="1"/>
          </p:nvPr>
        </p:nvSpPr>
        <p:spPr>
          <a:xfrm>
            <a:off x="729842" y="1963024"/>
            <a:ext cx="10444294" cy="4090457"/>
          </a:xfrm>
        </p:spPr>
        <p:txBody>
          <a:bodyPr>
            <a:noAutofit/>
          </a:bodyPr>
          <a:lstStyle/>
          <a:p>
            <a:pPr>
              <a:buFont typeface="Wingdings" panose="05000000000000000000" pitchFamily="2" charset="2"/>
              <a:buChar char="Ø"/>
            </a:pPr>
            <a:r>
              <a:rPr lang="en-US" sz="2400" dirty="0"/>
              <a:t>It helps in reducing employee turnover. </a:t>
            </a:r>
          </a:p>
          <a:p>
            <a:pPr>
              <a:buFont typeface="Wingdings" panose="05000000000000000000" pitchFamily="2" charset="2"/>
              <a:buChar char="Ø"/>
            </a:pPr>
            <a:r>
              <a:rPr lang="en-US" sz="2400" dirty="0"/>
              <a:t> It helps in reducing absenteeism. </a:t>
            </a:r>
          </a:p>
          <a:p>
            <a:pPr>
              <a:buFont typeface="Wingdings" panose="05000000000000000000" pitchFamily="2" charset="2"/>
              <a:buChar char="Ø"/>
            </a:pPr>
            <a:r>
              <a:rPr lang="en-US" sz="2400" dirty="0"/>
              <a:t> It helps in reducing accident rates. </a:t>
            </a:r>
          </a:p>
          <a:p>
            <a:pPr>
              <a:buFont typeface="Wingdings" panose="05000000000000000000" pitchFamily="2" charset="2"/>
              <a:buChar char="Ø"/>
            </a:pPr>
            <a:r>
              <a:rPr lang="en-US" sz="2400" dirty="0"/>
              <a:t>It avoids misfit between the candidate and the job. </a:t>
            </a:r>
          </a:p>
          <a:p>
            <a:pPr>
              <a:buFont typeface="Wingdings" panose="05000000000000000000" pitchFamily="2" charset="2"/>
              <a:buChar char="Ø"/>
            </a:pPr>
            <a:r>
              <a:rPr lang="en-US" sz="2400" dirty="0"/>
              <a:t> It improves employee morale. </a:t>
            </a:r>
          </a:p>
          <a:p>
            <a:pPr>
              <a:buFont typeface="Wingdings" panose="05000000000000000000" pitchFamily="2" charset="2"/>
              <a:buChar char="Ø"/>
            </a:pPr>
            <a:r>
              <a:rPr lang="en-US" sz="2400" dirty="0"/>
              <a:t>It helps the candidate to work as per the predetermined objectives of the organization</a:t>
            </a:r>
            <a:endParaRPr lang="en-IN" sz="2400" dirty="0"/>
          </a:p>
        </p:txBody>
      </p:sp>
    </p:spTree>
    <p:extLst>
      <p:ext uri="{BB962C8B-B14F-4D97-AF65-F5344CB8AC3E}">
        <p14:creationId xmlns:p14="http://schemas.microsoft.com/office/powerpoint/2010/main" val="11204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C321-1D9E-4F92-A8D7-C71EE41A468E}"/>
              </a:ext>
            </a:extLst>
          </p:cNvPr>
          <p:cNvSpPr>
            <a:spLocks noGrp="1"/>
          </p:cNvSpPr>
          <p:nvPr>
            <p:ph type="title"/>
          </p:nvPr>
        </p:nvSpPr>
        <p:spPr/>
        <p:txBody>
          <a:bodyPr/>
          <a:lstStyle/>
          <a:p>
            <a:r>
              <a:rPr lang="en-US" dirty="0"/>
              <a:t>CLASSIFICATION MODEL FOR PLACING NEWLY HIRED EMPLOYEEs</a:t>
            </a:r>
            <a:endParaRPr lang="en-IN" dirty="0"/>
          </a:p>
        </p:txBody>
      </p:sp>
      <p:sp>
        <p:nvSpPr>
          <p:cNvPr id="3" name="Content Placeholder 2">
            <a:extLst>
              <a:ext uri="{FF2B5EF4-FFF2-40B4-BE49-F238E27FC236}">
                <a16:creationId xmlns:a16="http://schemas.microsoft.com/office/drawing/2014/main" id="{AB5CA20D-1145-4114-90AA-7805E9D5102A}"/>
              </a:ext>
            </a:extLst>
          </p:cNvPr>
          <p:cNvSpPr>
            <a:spLocks noGrp="1"/>
          </p:cNvSpPr>
          <p:nvPr>
            <p:ph idx="1"/>
          </p:nvPr>
        </p:nvSpPr>
        <p:spPr/>
        <p:txBody>
          <a:bodyPr>
            <a:normAutofit lnSpcReduction="10000"/>
          </a:bodyPr>
          <a:lstStyle/>
          <a:p>
            <a:r>
              <a:rPr lang="en-US" dirty="0"/>
              <a:t>COLLECT DETAILS ABOUT THE EMPLYOEE </a:t>
            </a:r>
          </a:p>
          <a:p>
            <a:r>
              <a:rPr lang="en-US" dirty="0"/>
              <a:t>CONSTRUCT HIS PROFILE </a:t>
            </a:r>
          </a:p>
          <a:p>
            <a:r>
              <a:rPr lang="en-US" dirty="0"/>
              <a:t>MATCH INDIVIDUAL PROFILE WITH THE BEST SUITED JOB FAMILY PROFILE </a:t>
            </a:r>
          </a:p>
          <a:p>
            <a:r>
              <a:rPr lang="en-US" dirty="0"/>
              <a:t>COMPARE SUBG-GROUP PROFILE WITH THE BEST SUITED JOB FAMILY PROFILE </a:t>
            </a:r>
          </a:p>
          <a:p>
            <a:r>
              <a:rPr lang="en-US" dirty="0"/>
              <a:t>MATCH THE SUB-GROUP PROFILE WITH THE BEST SUITED JOB FAMILY PROFILE ASSIGN THE INDIVIDUAL TO THE JOB FAMILY</a:t>
            </a:r>
          </a:p>
          <a:p>
            <a:r>
              <a:rPr lang="en-US" dirty="0"/>
              <a:t> ASSIGN THE INDIVIDUAL TO SPECIFIC JOB AFTER FURTHER COUNSELLING AND ASSESEMENT</a:t>
            </a:r>
            <a:endParaRPr lang="en-IN" dirty="0"/>
          </a:p>
        </p:txBody>
      </p:sp>
    </p:spTree>
    <p:extLst>
      <p:ext uri="{BB962C8B-B14F-4D97-AF65-F5344CB8AC3E}">
        <p14:creationId xmlns:p14="http://schemas.microsoft.com/office/powerpoint/2010/main" val="2395309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58BF-CF23-436F-B9E3-15B707C26893}"/>
              </a:ext>
            </a:extLst>
          </p:cNvPr>
          <p:cNvSpPr>
            <a:spLocks noGrp="1"/>
          </p:cNvSpPr>
          <p:nvPr>
            <p:ph type="title"/>
          </p:nvPr>
        </p:nvSpPr>
        <p:spPr>
          <a:xfrm>
            <a:off x="780177" y="545285"/>
            <a:ext cx="10274678" cy="1182848"/>
          </a:xfrm>
        </p:spPr>
        <p:txBody>
          <a:bodyPr/>
          <a:lstStyle/>
          <a:p>
            <a:r>
              <a:rPr lang="en-IN" b="1" dirty="0"/>
              <a:t>WHAT IS AN INDUCTION</a:t>
            </a:r>
          </a:p>
        </p:txBody>
      </p:sp>
      <p:sp>
        <p:nvSpPr>
          <p:cNvPr id="3" name="Content Placeholder 2">
            <a:extLst>
              <a:ext uri="{FF2B5EF4-FFF2-40B4-BE49-F238E27FC236}">
                <a16:creationId xmlns:a16="http://schemas.microsoft.com/office/drawing/2014/main" id="{16C22BF9-2102-440F-84CD-63F94B9A5C02}"/>
              </a:ext>
            </a:extLst>
          </p:cNvPr>
          <p:cNvSpPr>
            <a:spLocks noGrp="1"/>
          </p:cNvSpPr>
          <p:nvPr>
            <p:ph idx="1"/>
          </p:nvPr>
        </p:nvSpPr>
        <p:spPr>
          <a:xfrm>
            <a:off x="645953" y="1853967"/>
            <a:ext cx="10408902" cy="4219661"/>
          </a:xfrm>
        </p:spPr>
        <p:txBody>
          <a:bodyPr>
            <a:noAutofit/>
          </a:bodyPr>
          <a:lstStyle/>
          <a:p>
            <a:pPr marL="0" indent="0">
              <a:buNone/>
            </a:pPr>
            <a:r>
              <a:rPr lang="en-US" sz="2400" u="sng" dirty="0"/>
              <a:t>MEANING OF INDUCTION/ORIENTATION</a:t>
            </a:r>
            <a:r>
              <a:rPr lang="en-US" sz="2400" dirty="0"/>
              <a:t>:-</a:t>
            </a:r>
          </a:p>
          <a:p>
            <a:pPr marL="0" indent="0">
              <a:buNone/>
            </a:pPr>
            <a:r>
              <a:rPr lang="en-US" sz="2400" dirty="0"/>
              <a:t>  Induction is the process of introducing a new employee to his/her job and organization and giving him all the necessary information required by him/her to start his work. </a:t>
            </a:r>
          </a:p>
          <a:p>
            <a:pPr marL="0" indent="0">
              <a:buNone/>
            </a:pPr>
            <a:r>
              <a:rPr lang="en-US" sz="2400" dirty="0"/>
              <a:t> The purpose of induction is to welcome a new employee and inform them about the organizational culture, introduce them to their team and co-workers, give them an understanding of their job, help them understand how their work will be connected to his co workers and informing him about the policies of the organization</a:t>
            </a:r>
            <a:endParaRPr lang="en-IN" sz="2400" dirty="0"/>
          </a:p>
        </p:txBody>
      </p:sp>
    </p:spTree>
    <p:extLst>
      <p:ext uri="{BB962C8B-B14F-4D97-AF65-F5344CB8AC3E}">
        <p14:creationId xmlns:p14="http://schemas.microsoft.com/office/powerpoint/2010/main" val="83597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DFCC-DF7F-4A3E-9FD9-70D12017C0AA}"/>
              </a:ext>
            </a:extLst>
          </p:cNvPr>
          <p:cNvSpPr>
            <a:spLocks noGrp="1"/>
          </p:cNvSpPr>
          <p:nvPr>
            <p:ph type="title"/>
          </p:nvPr>
        </p:nvSpPr>
        <p:spPr>
          <a:xfrm>
            <a:off x="1137147" y="813732"/>
            <a:ext cx="9917708" cy="1040022"/>
          </a:xfrm>
        </p:spPr>
        <p:txBody>
          <a:bodyPr/>
          <a:lstStyle/>
          <a:p>
            <a:r>
              <a:rPr lang="en-IN" b="1" dirty="0"/>
              <a:t>DEFINITION OF INDUCTION</a:t>
            </a:r>
          </a:p>
        </p:txBody>
      </p:sp>
      <p:sp>
        <p:nvSpPr>
          <p:cNvPr id="3" name="Content Placeholder 2">
            <a:extLst>
              <a:ext uri="{FF2B5EF4-FFF2-40B4-BE49-F238E27FC236}">
                <a16:creationId xmlns:a16="http://schemas.microsoft.com/office/drawing/2014/main" id="{12CBFFE5-0315-4FB8-AD7B-89AEBA444319}"/>
              </a:ext>
            </a:extLst>
          </p:cNvPr>
          <p:cNvSpPr>
            <a:spLocks noGrp="1"/>
          </p:cNvSpPr>
          <p:nvPr>
            <p:ph idx="1"/>
          </p:nvPr>
        </p:nvSpPr>
        <p:spPr>
          <a:xfrm>
            <a:off x="1057013" y="1853754"/>
            <a:ext cx="9997841" cy="3612591"/>
          </a:xfrm>
        </p:spPr>
        <p:txBody>
          <a:bodyPr>
            <a:normAutofit/>
          </a:bodyPr>
          <a:lstStyle/>
          <a:p>
            <a:pPr marL="0" indent="0">
              <a:buNone/>
            </a:pPr>
            <a:r>
              <a:rPr lang="en-US" sz="2400" dirty="0"/>
              <a:t>“Induction or Orientation is the process of receiving and welcoming an employee when he first join a company and giving him he basic information he needs to settle down quickly and happily and start work.’’ -						MICHAEL ARMSTRONG</a:t>
            </a:r>
            <a:endParaRPr lang="en-IN" sz="2400" dirty="0"/>
          </a:p>
        </p:txBody>
      </p:sp>
    </p:spTree>
    <p:extLst>
      <p:ext uri="{BB962C8B-B14F-4D97-AF65-F5344CB8AC3E}">
        <p14:creationId xmlns:p14="http://schemas.microsoft.com/office/powerpoint/2010/main" val="149210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6C2E-4407-4178-BFF5-DCDB5F83F4F2}"/>
              </a:ext>
            </a:extLst>
          </p:cNvPr>
          <p:cNvSpPr>
            <a:spLocks noGrp="1"/>
          </p:cNvSpPr>
          <p:nvPr>
            <p:ph type="title"/>
          </p:nvPr>
        </p:nvSpPr>
        <p:spPr>
          <a:xfrm>
            <a:off x="1266739" y="755009"/>
            <a:ext cx="9788116" cy="1098745"/>
          </a:xfrm>
        </p:spPr>
        <p:txBody>
          <a:bodyPr/>
          <a:lstStyle/>
          <a:p>
            <a:r>
              <a:rPr lang="en-IN" b="1" dirty="0"/>
              <a:t>OBJECTIVES OF INDUCTION </a:t>
            </a:r>
          </a:p>
        </p:txBody>
      </p:sp>
      <p:sp>
        <p:nvSpPr>
          <p:cNvPr id="3" name="Content Placeholder 2">
            <a:extLst>
              <a:ext uri="{FF2B5EF4-FFF2-40B4-BE49-F238E27FC236}">
                <a16:creationId xmlns:a16="http://schemas.microsoft.com/office/drawing/2014/main" id="{AF967C4C-2702-40B9-97B6-E713830245E2}"/>
              </a:ext>
            </a:extLst>
          </p:cNvPr>
          <p:cNvSpPr>
            <a:spLocks noGrp="1"/>
          </p:cNvSpPr>
          <p:nvPr>
            <p:ph idx="1"/>
          </p:nvPr>
        </p:nvSpPr>
        <p:spPr>
          <a:xfrm>
            <a:off x="1166071" y="1979802"/>
            <a:ext cx="9888784" cy="3486543"/>
          </a:xfrm>
        </p:spPr>
        <p:txBody>
          <a:bodyPr>
            <a:normAutofit/>
          </a:bodyPr>
          <a:lstStyle/>
          <a:p>
            <a:pPr>
              <a:buFont typeface="Wingdings" panose="05000000000000000000" pitchFamily="2" charset="2"/>
              <a:buChar char="v"/>
            </a:pPr>
            <a:r>
              <a:rPr lang="en-US" sz="2800" dirty="0"/>
              <a:t>To reduce confusion and waste of time and resources. </a:t>
            </a:r>
          </a:p>
          <a:p>
            <a:pPr>
              <a:buFont typeface="Wingdings" panose="05000000000000000000" pitchFamily="2" charset="2"/>
              <a:buChar char="v"/>
            </a:pPr>
            <a:r>
              <a:rPr lang="en-US" sz="2800" dirty="0"/>
              <a:t> To reduce the anxiety, shyness and nervousness a new employee feels when he joins new organization and is surrounded by new people and a new environment. </a:t>
            </a:r>
          </a:p>
          <a:p>
            <a:pPr>
              <a:buFont typeface="Wingdings" panose="05000000000000000000" pitchFamily="2" charset="2"/>
              <a:buChar char="v"/>
            </a:pPr>
            <a:r>
              <a:rPr lang="en-US" sz="2800" dirty="0"/>
              <a:t>To introduce the employees their job, company culture, policies, workplace, work environment and the people of the organization.</a:t>
            </a:r>
            <a:endParaRPr lang="en-IN" sz="2800" dirty="0"/>
          </a:p>
        </p:txBody>
      </p:sp>
    </p:spTree>
    <p:extLst>
      <p:ext uri="{BB962C8B-B14F-4D97-AF65-F5344CB8AC3E}">
        <p14:creationId xmlns:p14="http://schemas.microsoft.com/office/powerpoint/2010/main" val="2191786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17C717-243D-447A-8DF9-58DD7B1AE7C3}"/>
              </a:ext>
            </a:extLst>
          </p:cNvPr>
          <p:cNvSpPr>
            <a:spLocks noGrp="1"/>
          </p:cNvSpPr>
          <p:nvPr>
            <p:ph idx="1"/>
          </p:nvPr>
        </p:nvSpPr>
        <p:spPr>
          <a:xfrm>
            <a:off x="864066" y="1887523"/>
            <a:ext cx="10352495" cy="2823814"/>
          </a:xfrm>
        </p:spPr>
        <p:txBody>
          <a:bodyPr>
            <a:noAutofit/>
          </a:bodyPr>
          <a:lstStyle/>
          <a:p>
            <a:pPr>
              <a:buFont typeface="Wingdings" panose="05000000000000000000" pitchFamily="2" charset="2"/>
              <a:buChar char="v"/>
            </a:pPr>
            <a:r>
              <a:rPr lang="en-US" sz="2800" dirty="0"/>
              <a:t>To ensure that the new employee does not form a negative perception about the organization.</a:t>
            </a:r>
          </a:p>
          <a:p>
            <a:pPr>
              <a:buFont typeface="Wingdings" panose="05000000000000000000" pitchFamily="2" charset="2"/>
              <a:buChar char="v"/>
            </a:pPr>
            <a:r>
              <a:rPr lang="en-US" sz="2800" dirty="0"/>
              <a:t>To foster good relations among employees </a:t>
            </a:r>
          </a:p>
          <a:p>
            <a:pPr>
              <a:buFont typeface="Wingdings" panose="05000000000000000000" pitchFamily="2" charset="2"/>
              <a:buChar char="v"/>
            </a:pPr>
            <a:r>
              <a:rPr lang="en-US" sz="2800" dirty="0"/>
              <a:t>To reduce the possibility of a new employee being exploited by an evil co worker </a:t>
            </a:r>
          </a:p>
          <a:p>
            <a:pPr>
              <a:buFont typeface="Wingdings" panose="05000000000000000000" pitchFamily="2" charset="2"/>
              <a:buChar char="v"/>
            </a:pPr>
            <a:r>
              <a:rPr lang="en-US" sz="2800" dirty="0"/>
              <a:t>To build up the new employee’s confidence in the </a:t>
            </a:r>
            <a:r>
              <a:rPr lang="en-US" sz="2800" dirty="0" err="1"/>
              <a:t>organisation</a:t>
            </a:r>
            <a:r>
              <a:rPr lang="en-US" sz="2800" dirty="0"/>
              <a:t> so that he may become a efficient employee</a:t>
            </a:r>
            <a:endParaRPr lang="en-IN" sz="2800" dirty="0"/>
          </a:p>
        </p:txBody>
      </p:sp>
    </p:spTree>
    <p:extLst>
      <p:ext uri="{BB962C8B-B14F-4D97-AF65-F5344CB8AC3E}">
        <p14:creationId xmlns:p14="http://schemas.microsoft.com/office/powerpoint/2010/main" val="21145909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45</TotalTime>
  <Words>780</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Agency FB</vt:lpstr>
      <vt:lpstr>Arial</vt:lpstr>
      <vt:lpstr>Calibri</vt:lpstr>
      <vt:lpstr>Gill Sans MT</vt:lpstr>
      <vt:lpstr>Wingdings</vt:lpstr>
      <vt:lpstr>Gallery</vt:lpstr>
      <vt:lpstr>PowerPoint Presentation</vt:lpstr>
      <vt:lpstr>WHAT IS PLACEMENT </vt:lpstr>
      <vt:lpstr>DEFINITION OF PLACEMENT</vt:lpstr>
      <vt:lpstr>IMPORTANCE OF PLACEMNET </vt:lpstr>
      <vt:lpstr>CLASSIFICATION MODEL FOR PLACING NEWLY HIRED EMPLOYEEs</vt:lpstr>
      <vt:lpstr>WHAT IS AN INDUCTION</vt:lpstr>
      <vt:lpstr>DEFINITION OF INDUCTION</vt:lpstr>
      <vt:lpstr>OBJECTIVES OF INDUCTION </vt:lpstr>
      <vt:lpstr>PowerPoint Presentation</vt:lpstr>
      <vt:lpstr>CONTENTS OF INDUCTIONPROGRAMM</vt:lpstr>
      <vt:lpstr>PowerPoint Presentation</vt:lpstr>
      <vt:lpstr>INDUCTION PROCEDURE</vt:lpstr>
      <vt:lpstr>PROBLEMS IN INDUCTION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Rashmita Borgohain</dc:creator>
  <cp:lastModifiedBy>Rashmita Borgohain</cp:lastModifiedBy>
  <cp:revision>8</cp:revision>
  <dcterms:created xsi:type="dcterms:W3CDTF">2021-06-10T14:34:33Z</dcterms:created>
  <dcterms:modified xsi:type="dcterms:W3CDTF">2021-06-13T16:01:39Z</dcterms:modified>
</cp:coreProperties>
</file>