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FB35D04-1C3D-4167-BD02-BE57AC35D3BA}" type="datetimeFigureOut">
              <a:rPr lang="en-IN" smtClean="0"/>
              <a:t>13-06-2021</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11DF405A-CBE5-4EC7-A6AE-A1E3A5787BB1}"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71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35D04-1C3D-4167-BD02-BE57AC35D3BA}" type="datetimeFigureOut">
              <a:rPr lang="en-IN" smtClean="0"/>
              <a:t>13-06-2021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DF405A-CBE5-4EC7-A6AE-A1E3A5787BB1}" type="slidenum">
              <a:rPr lang="en-IN" smtClean="0"/>
              <a:t>‹#›</a:t>
            </a:fld>
            <a:endParaRPr lang="en-IN"/>
          </a:p>
        </p:txBody>
      </p:sp>
    </p:spTree>
    <p:extLst>
      <p:ext uri="{BB962C8B-B14F-4D97-AF65-F5344CB8AC3E}">
        <p14:creationId xmlns:p14="http://schemas.microsoft.com/office/powerpoint/2010/main" val="414340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35D04-1C3D-4167-BD02-BE57AC35D3BA}" type="datetimeFigureOut">
              <a:rPr lang="en-IN" smtClean="0"/>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DF405A-CBE5-4EC7-A6AE-A1E3A5787BB1}"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538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35D04-1C3D-4167-BD02-BE57AC35D3BA}" type="datetimeFigureOut">
              <a:rPr lang="en-IN" smtClean="0"/>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DF405A-CBE5-4EC7-A6AE-A1E3A5787BB1}"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92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35D04-1C3D-4167-BD02-BE57AC35D3BA}" type="datetimeFigureOut">
              <a:rPr lang="en-IN" smtClean="0"/>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DF405A-CBE5-4EC7-A6AE-A1E3A5787BB1}" type="slidenum">
              <a:rPr lang="en-IN" smtClean="0"/>
              <a:t>‹#›</a:t>
            </a:fld>
            <a:endParaRPr lang="en-IN"/>
          </a:p>
        </p:txBody>
      </p:sp>
    </p:spTree>
    <p:extLst>
      <p:ext uri="{BB962C8B-B14F-4D97-AF65-F5344CB8AC3E}">
        <p14:creationId xmlns:p14="http://schemas.microsoft.com/office/powerpoint/2010/main" val="3317603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35D04-1C3D-4167-BD02-BE57AC35D3BA}" type="datetimeFigureOut">
              <a:rPr lang="en-IN" smtClean="0"/>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DF405A-CBE5-4EC7-A6AE-A1E3A5787BB1}"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2723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35D04-1C3D-4167-BD02-BE57AC35D3BA}" type="datetimeFigureOut">
              <a:rPr lang="en-IN" smtClean="0"/>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DF405A-CBE5-4EC7-A6AE-A1E3A5787BB1}"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2611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35D04-1C3D-4167-BD02-BE57AC35D3BA}" type="datetimeFigureOut">
              <a:rPr lang="en-IN" smtClean="0"/>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DF405A-CBE5-4EC7-A6AE-A1E3A5787BB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63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35D04-1C3D-4167-BD02-BE57AC35D3BA}" type="datetimeFigureOut">
              <a:rPr lang="en-IN" smtClean="0"/>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DF405A-CBE5-4EC7-A6AE-A1E3A5787BB1}"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1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35D04-1C3D-4167-BD02-BE57AC35D3BA}" type="datetimeFigureOut">
              <a:rPr lang="en-IN" smtClean="0"/>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DF405A-CBE5-4EC7-A6AE-A1E3A5787BB1}" type="slidenum">
              <a:rPr lang="en-IN" smtClean="0"/>
              <a:t>‹#›</a:t>
            </a:fld>
            <a:endParaRPr lang="en-IN"/>
          </a:p>
        </p:txBody>
      </p:sp>
    </p:spTree>
    <p:extLst>
      <p:ext uri="{BB962C8B-B14F-4D97-AF65-F5344CB8AC3E}">
        <p14:creationId xmlns:p14="http://schemas.microsoft.com/office/powerpoint/2010/main" val="29561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35D04-1C3D-4167-BD02-BE57AC35D3BA}" type="datetimeFigureOut">
              <a:rPr lang="en-IN" smtClean="0"/>
              <a:t>13-06-2021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1DF405A-CBE5-4EC7-A6AE-A1E3A5787BB1}"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079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B35D04-1C3D-4167-BD02-BE57AC35D3BA}" type="datetimeFigureOut">
              <a:rPr lang="en-IN" smtClean="0"/>
              <a:t>13-06-2021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DF405A-CBE5-4EC7-A6AE-A1E3A5787BB1}" type="slidenum">
              <a:rPr lang="en-IN" smtClean="0"/>
              <a:t>‹#›</a:t>
            </a:fld>
            <a:endParaRPr lang="en-IN"/>
          </a:p>
        </p:txBody>
      </p:sp>
    </p:spTree>
    <p:extLst>
      <p:ext uri="{BB962C8B-B14F-4D97-AF65-F5344CB8AC3E}">
        <p14:creationId xmlns:p14="http://schemas.microsoft.com/office/powerpoint/2010/main" val="381392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B35D04-1C3D-4167-BD02-BE57AC35D3BA}" type="datetimeFigureOut">
              <a:rPr lang="en-IN" smtClean="0"/>
              <a:t>13-06-2021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1DF405A-CBE5-4EC7-A6AE-A1E3A5787BB1}"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931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B35D04-1C3D-4167-BD02-BE57AC35D3BA}" type="datetimeFigureOut">
              <a:rPr lang="en-IN" smtClean="0"/>
              <a:t>13-06-2021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1DF405A-CBE5-4EC7-A6AE-A1E3A5787BB1}"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93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35D04-1C3D-4167-BD02-BE57AC35D3BA}" type="datetimeFigureOut">
              <a:rPr lang="en-IN" smtClean="0"/>
              <a:t>13-06-2021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1DF405A-CBE5-4EC7-A6AE-A1E3A5787BB1}" type="slidenum">
              <a:rPr lang="en-IN" smtClean="0"/>
              <a:t>‹#›</a:t>
            </a:fld>
            <a:endParaRPr lang="en-IN"/>
          </a:p>
        </p:txBody>
      </p:sp>
    </p:spTree>
    <p:extLst>
      <p:ext uri="{BB962C8B-B14F-4D97-AF65-F5344CB8AC3E}">
        <p14:creationId xmlns:p14="http://schemas.microsoft.com/office/powerpoint/2010/main" val="357852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35D04-1C3D-4167-BD02-BE57AC35D3BA}" type="datetimeFigureOut">
              <a:rPr lang="en-IN" smtClean="0"/>
              <a:t>13-06-2021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1DF405A-CBE5-4EC7-A6AE-A1E3A5787BB1}"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7347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35D04-1C3D-4167-BD02-BE57AC35D3BA}" type="datetimeFigureOut">
              <a:rPr lang="en-IN" smtClean="0"/>
              <a:t>13-06-2021</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DF405A-CBE5-4EC7-A6AE-A1E3A5787BB1}" type="slidenum">
              <a:rPr lang="en-IN" smtClean="0"/>
              <a:t>‹#›</a:t>
            </a:fld>
            <a:endParaRPr lang="en-IN"/>
          </a:p>
        </p:txBody>
      </p:sp>
    </p:spTree>
    <p:extLst>
      <p:ext uri="{BB962C8B-B14F-4D97-AF65-F5344CB8AC3E}">
        <p14:creationId xmlns:p14="http://schemas.microsoft.com/office/powerpoint/2010/main" val="185935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B35D04-1C3D-4167-BD02-BE57AC35D3BA}" type="datetimeFigureOut">
              <a:rPr lang="en-IN" smtClean="0"/>
              <a:t>13-06-2021</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DF405A-CBE5-4EC7-A6AE-A1E3A5787BB1}" type="slidenum">
              <a:rPr lang="en-IN" smtClean="0"/>
              <a:t>‹#›</a:t>
            </a:fld>
            <a:endParaRPr lang="en-IN"/>
          </a:p>
        </p:txBody>
      </p:sp>
    </p:spTree>
    <p:extLst>
      <p:ext uri="{BB962C8B-B14F-4D97-AF65-F5344CB8AC3E}">
        <p14:creationId xmlns:p14="http://schemas.microsoft.com/office/powerpoint/2010/main" val="2266153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90CE-F548-480F-8DEB-7D40C9A9974B}"/>
              </a:ext>
            </a:extLst>
          </p:cNvPr>
          <p:cNvSpPr>
            <a:spLocks noGrp="1"/>
          </p:cNvSpPr>
          <p:nvPr>
            <p:ph type="ctrTitle"/>
          </p:nvPr>
        </p:nvSpPr>
        <p:spPr>
          <a:xfrm>
            <a:off x="2956847" y="1233321"/>
            <a:ext cx="6278306" cy="4605556"/>
          </a:xfrm>
        </p:spPr>
        <p:txBody>
          <a:bodyPr/>
          <a:lstStyle/>
          <a:p>
            <a:r>
              <a:rPr lang="en-IN" b="1" dirty="0">
                <a:solidFill>
                  <a:srgbClr val="000000"/>
                </a:solidFill>
                <a:effectLst/>
                <a:latin typeface="Georgia" panose="02040502050405020303" pitchFamily="18" charset="0"/>
              </a:rPr>
              <a:t>Potential Appraisal and Career Development</a:t>
            </a:r>
            <a:br>
              <a:rPr lang="en-IN" b="1" dirty="0">
                <a:solidFill>
                  <a:srgbClr val="000000"/>
                </a:solidFill>
                <a:effectLst/>
                <a:latin typeface="Georgia" panose="02040502050405020303" pitchFamily="18" charset="0"/>
              </a:rPr>
            </a:br>
            <a:endParaRPr lang="en-IN" dirty="0"/>
          </a:p>
        </p:txBody>
      </p:sp>
    </p:spTree>
    <p:extLst>
      <p:ext uri="{BB962C8B-B14F-4D97-AF65-F5344CB8AC3E}">
        <p14:creationId xmlns:p14="http://schemas.microsoft.com/office/powerpoint/2010/main" val="2311432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5116D-BB8E-4F2E-B36C-1C51315F4AEA}"/>
              </a:ext>
            </a:extLst>
          </p:cNvPr>
          <p:cNvSpPr>
            <a:spLocks noGrp="1"/>
          </p:cNvSpPr>
          <p:nvPr>
            <p:ph type="title"/>
          </p:nvPr>
        </p:nvSpPr>
        <p:spPr>
          <a:xfrm>
            <a:off x="981512" y="982132"/>
            <a:ext cx="9915086" cy="704055"/>
          </a:xfrm>
        </p:spPr>
        <p:txBody>
          <a:bodyPr>
            <a:normAutofit fontScale="90000"/>
          </a:bodyPr>
          <a:lstStyle/>
          <a:p>
            <a:r>
              <a:rPr lang="en-IN" b="1" dirty="0">
                <a:solidFill>
                  <a:srgbClr val="000000"/>
                </a:solidFill>
                <a:effectLst/>
                <a:latin typeface="Georgia" panose="02040502050405020303" pitchFamily="18" charset="0"/>
              </a:rPr>
              <a:t>What is Potential Appraisal?</a:t>
            </a:r>
            <a:br>
              <a:rPr lang="en-IN" b="1" dirty="0">
                <a:solidFill>
                  <a:srgbClr val="000000"/>
                </a:solidFill>
                <a:effectLst/>
                <a:latin typeface="Georgia" panose="02040502050405020303" pitchFamily="18" charset="0"/>
              </a:rPr>
            </a:br>
            <a:endParaRPr lang="en-IN" dirty="0"/>
          </a:p>
        </p:txBody>
      </p:sp>
      <p:sp>
        <p:nvSpPr>
          <p:cNvPr id="3" name="Content Placeholder 2">
            <a:extLst>
              <a:ext uri="{FF2B5EF4-FFF2-40B4-BE49-F238E27FC236}">
                <a16:creationId xmlns:a16="http://schemas.microsoft.com/office/drawing/2014/main" id="{5BFC8EDD-18D0-49A6-ABF8-E39969551FE4}"/>
              </a:ext>
            </a:extLst>
          </p:cNvPr>
          <p:cNvSpPr>
            <a:spLocks noGrp="1"/>
          </p:cNvSpPr>
          <p:nvPr>
            <p:ph idx="1"/>
          </p:nvPr>
        </p:nvSpPr>
        <p:spPr>
          <a:xfrm>
            <a:off x="1295401" y="1686187"/>
            <a:ext cx="9601195" cy="4189681"/>
          </a:xfrm>
        </p:spPr>
        <p:txBody>
          <a:bodyPr/>
          <a:lstStyle/>
          <a:p>
            <a:pPr algn="l" fontAlgn="base"/>
            <a:r>
              <a:rPr lang="en-US" b="0" i="1" dirty="0">
                <a:solidFill>
                  <a:srgbClr val="000000"/>
                </a:solidFill>
                <a:effectLst/>
                <a:latin typeface="Georgia" panose="02040502050405020303" pitchFamily="18" charset="0"/>
              </a:rPr>
              <a:t>The potential appraisal refers to the appraisal involving identification of the hidden talents and skills of a person. The person might or might not be aware of them.</a:t>
            </a:r>
            <a:endParaRPr lang="en-US" b="0" dirty="0">
              <a:solidFill>
                <a:srgbClr val="424142"/>
              </a:solidFill>
              <a:effectLst/>
              <a:latin typeface="Georgia" panose="02040502050405020303" pitchFamily="18" charset="0"/>
            </a:endParaRPr>
          </a:p>
          <a:p>
            <a:pPr algn="l" fontAlgn="base"/>
            <a:r>
              <a:rPr lang="en-US" b="0" i="1" dirty="0">
                <a:solidFill>
                  <a:srgbClr val="000000"/>
                </a:solidFill>
                <a:effectLst/>
                <a:latin typeface="Georgia" panose="02040502050405020303" pitchFamily="18" charset="0"/>
              </a:rPr>
              <a:t>Potential appraisal is a future-oriented appraisal whose main objective is to identify and evaluate the potential of the employees to assume higher positions and responsibilities in the organizational hierarchy.</a:t>
            </a:r>
            <a:endParaRPr lang="en-US" b="0" dirty="0">
              <a:solidFill>
                <a:srgbClr val="424142"/>
              </a:solidFill>
              <a:effectLst/>
              <a:latin typeface="Georgia" panose="02040502050405020303" pitchFamily="18" charset="0"/>
            </a:endParaRPr>
          </a:p>
          <a:p>
            <a:pPr algn="l" fontAlgn="base"/>
            <a:r>
              <a:rPr lang="en-US" b="0" i="1" dirty="0">
                <a:solidFill>
                  <a:srgbClr val="000000"/>
                </a:solidFill>
                <a:effectLst/>
                <a:latin typeface="Georgia" panose="02040502050405020303" pitchFamily="18" charset="0"/>
              </a:rPr>
              <a:t>Many organizations consider and use potential appraisal as a part of the performance appraisal processes. Potential appraising is different from appraising performance.</a:t>
            </a:r>
            <a:endParaRPr lang="en-US" b="0" dirty="0">
              <a:solidFill>
                <a:srgbClr val="424142"/>
              </a:solidFill>
              <a:effectLst/>
              <a:latin typeface="Georgia" panose="02040502050405020303" pitchFamily="18" charset="0"/>
            </a:endParaRPr>
          </a:p>
          <a:p>
            <a:pPr marL="0" indent="0">
              <a:buNone/>
            </a:pPr>
            <a:endParaRPr lang="en-IN" dirty="0"/>
          </a:p>
        </p:txBody>
      </p:sp>
    </p:spTree>
    <p:extLst>
      <p:ext uri="{BB962C8B-B14F-4D97-AF65-F5344CB8AC3E}">
        <p14:creationId xmlns:p14="http://schemas.microsoft.com/office/powerpoint/2010/main" val="89353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93FDF8-BABC-43DC-85CF-B5393C7B7611}"/>
              </a:ext>
            </a:extLst>
          </p:cNvPr>
          <p:cNvSpPr>
            <a:spLocks noGrp="1"/>
          </p:cNvSpPr>
          <p:nvPr>
            <p:ph idx="1"/>
          </p:nvPr>
        </p:nvSpPr>
        <p:spPr>
          <a:xfrm>
            <a:off x="1241571" y="1275126"/>
            <a:ext cx="9655026" cy="4600741"/>
          </a:xfrm>
        </p:spPr>
        <p:txBody>
          <a:bodyPr>
            <a:normAutofit lnSpcReduction="10000"/>
          </a:bodyPr>
          <a:lstStyle/>
          <a:p>
            <a:r>
              <a:rPr lang="en-US" b="0" i="1" dirty="0">
                <a:solidFill>
                  <a:srgbClr val="000000"/>
                </a:solidFill>
                <a:effectLst/>
                <a:latin typeface="Georgia" panose="02040502050405020303" pitchFamily="18" charset="0"/>
              </a:rPr>
              <a:t>Poten­tial refers to abilities of an employee which are currently not brought to use by an organization. Potential means the talent capacity to under­take higher challenges on job in future.</a:t>
            </a:r>
          </a:p>
          <a:p>
            <a:pPr algn="l" fontAlgn="base"/>
            <a:r>
              <a:rPr lang="en-US" b="0" i="1" dirty="0">
                <a:solidFill>
                  <a:srgbClr val="000000"/>
                </a:solidFill>
                <a:effectLst/>
                <a:latin typeface="Georgia" panose="02040502050405020303" pitchFamily="18" charset="0"/>
              </a:rPr>
              <a:t>The potential appraisal is made up of two words viz. </a:t>
            </a:r>
            <a:r>
              <a:rPr lang="en-US" b="1" i="1" dirty="0">
                <a:solidFill>
                  <a:srgbClr val="000000"/>
                </a:solidFill>
                <a:effectLst/>
                <a:latin typeface="Georgia" panose="02040502050405020303" pitchFamily="18" charset="0"/>
              </a:rPr>
              <a:t>potential</a:t>
            </a:r>
            <a:r>
              <a:rPr lang="en-US" b="0" i="1" dirty="0">
                <a:solidFill>
                  <a:srgbClr val="000000"/>
                </a:solidFill>
                <a:effectLst/>
                <a:latin typeface="Georgia" panose="02040502050405020303" pitchFamily="18" charset="0"/>
              </a:rPr>
              <a:t> and </a:t>
            </a:r>
            <a:r>
              <a:rPr lang="en-US" b="1" i="1" dirty="0">
                <a:solidFill>
                  <a:srgbClr val="000000"/>
                </a:solidFill>
                <a:effectLst/>
                <a:latin typeface="Georgia" panose="02040502050405020303" pitchFamily="18" charset="0"/>
              </a:rPr>
              <a:t>appraisal</a:t>
            </a:r>
            <a:r>
              <a:rPr lang="en-US" b="0" i="1" dirty="0">
                <a:solidFill>
                  <a:srgbClr val="000000"/>
                </a:solidFill>
                <a:effectLst/>
                <a:latin typeface="Georgia" panose="02040502050405020303" pitchFamily="18" charset="0"/>
              </a:rPr>
              <a:t>. Potential means the abilities of an employee which are required for meeting the challenges of future assignments while appraisal means the evaluation of that abilities in present status of an employee.</a:t>
            </a:r>
            <a:endParaRPr lang="en-US" b="0" i="1" dirty="0">
              <a:solidFill>
                <a:srgbClr val="424142"/>
              </a:solidFill>
              <a:effectLst/>
              <a:latin typeface="Georgia" panose="02040502050405020303" pitchFamily="18" charset="0"/>
            </a:endParaRPr>
          </a:p>
          <a:p>
            <a:pPr algn="l" fontAlgn="base"/>
            <a:r>
              <a:rPr lang="en-US" b="0" i="1" dirty="0">
                <a:solidFill>
                  <a:srgbClr val="000000"/>
                </a:solidFill>
                <a:effectLst/>
                <a:latin typeface="Georgia" panose="02040502050405020303" pitchFamily="18" charset="0"/>
              </a:rPr>
              <a:t>Thus, potential appraisal is the process of evaluation of the abilities of an employees that uses by employee in the future assignments. It is different from performance appraisal and needs to be carried out at regular intervals.</a:t>
            </a:r>
            <a:endParaRPr lang="en-US" b="0" i="1" dirty="0">
              <a:solidFill>
                <a:srgbClr val="424142"/>
              </a:solidFill>
              <a:effectLst/>
              <a:latin typeface="Georgia" panose="02040502050405020303" pitchFamily="18" charset="0"/>
            </a:endParaRPr>
          </a:p>
          <a:p>
            <a:endParaRPr lang="en-IN" dirty="0"/>
          </a:p>
        </p:txBody>
      </p:sp>
    </p:spTree>
    <p:extLst>
      <p:ext uri="{BB962C8B-B14F-4D97-AF65-F5344CB8AC3E}">
        <p14:creationId xmlns:p14="http://schemas.microsoft.com/office/powerpoint/2010/main" val="3167252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B252-10F1-4680-97F1-ACB0B706AC47}"/>
              </a:ext>
            </a:extLst>
          </p:cNvPr>
          <p:cNvSpPr>
            <a:spLocks noGrp="1"/>
          </p:cNvSpPr>
          <p:nvPr>
            <p:ph type="title"/>
          </p:nvPr>
        </p:nvSpPr>
        <p:spPr>
          <a:xfrm>
            <a:off x="1325460" y="982132"/>
            <a:ext cx="9571138" cy="1148672"/>
          </a:xfrm>
        </p:spPr>
        <p:txBody>
          <a:bodyPr>
            <a:noAutofit/>
          </a:bodyPr>
          <a:lstStyle/>
          <a:p>
            <a:r>
              <a:rPr lang="en-US" sz="3600" b="1" i="0" dirty="0">
                <a:solidFill>
                  <a:srgbClr val="000000"/>
                </a:solidFill>
                <a:effectLst/>
                <a:latin typeface="Georgia" panose="02040502050405020303" pitchFamily="18" charset="0"/>
              </a:rPr>
              <a:t>The basic objectives of potential appraisal</a:t>
            </a:r>
            <a:endParaRPr lang="en-IN" sz="3600" dirty="0"/>
          </a:p>
        </p:txBody>
      </p:sp>
      <p:sp>
        <p:nvSpPr>
          <p:cNvPr id="3" name="Content Placeholder 2">
            <a:extLst>
              <a:ext uri="{FF2B5EF4-FFF2-40B4-BE49-F238E27FC236}">
                <a16:creationId xmlns:a16="http://schemas.microsoft.com/office/drawing/2014/main" id="{26FD9B50-1AC8-4EA3-898E-09451F61CF17}"/>
              </a:ext>
            </a:extLst>
          </p:cNvPr>
          <p:cNvSpPr>
            <a:spLocks noGrp="1"/>
          </p:cNvSpPr>
          <p:nvPr>
            <p:ph idx="1"/>
          </p:nvPr>
        </p:nvSpPr>
        <p:spPr>
          <a:xfrm>
            <a:off x="1325460" y="2399251"/>
            <a:ext cx="10008067" cy="3334004"/>
          </a:xfrm>
        </p:spPr>
        <p:txBody>
          <a:bodyPr>
            <a:normAutofit/>
          </a:bodyPr>
          <a:lstStyle/>
          <a:p>
            <a:pPr algn="l" fontAlgn="base"/>
            <a:r>
              <a:rPr lang="en-US" b="0" i="1" dirty="0">
                <a:solidFill>
                  <a:srgbClr val="000000"/>
                </a:solidFill>
                <a:effectLst/>
                <a:latin typeface="Georgia" panose="02040502050405020303" pitchFamily="18" charset="0"/>
              </a:rPr>
              <a:t>Identify the abilities of an employee in order to evaluate whether that employee is suitable for future assignments or otherwise, and</a:t>
            </a:r>
          </a:p>
          <a:p>
            <a:pPr algn="l" fontAlgn="base"/>
            <a:r>
              <a:rPr lang="en-US" b="0" i="1" dirty="0">
                <a:solidFill>
                  <a:srgbClr val="000000"/>
                </a:solidFill>
                <a:effectLst/>
                <a:latin typeface="Georgia" panose="02040502050405020303" pitchFamily="18" charset="0"/>
              </a:rPr>
              <a:t> Occupy higher positions in the organizational hierarchy and undertake higher responsibilities because past performance may not be a good indicator for future and higher role.</a:t>
            </a:r>
          </a:p>
          <a:p>
            <a:pPr algn="l" fontAlgn="base"/>
            <a:r>
              <a:rPr lang="en-US" b="0" i="1" dirty="0">
                <a:solidFill>
                  <a:srgbClr val="000000"/>
                </a:solidFill>
                <a:effectLst/>
                <a:latin typeface="Georgia" panose="02040502050405020303" pitchFamily="18" charset="0"/>
              </a:rPr>
              <a:t> Inform employees about their future roles;</a:t>
            </a:r>
            <a:endParaRPr lang="en-US" b="0" i="1" dirty="0">
              <a:solidFill>
                <a:srgbClr val="424142"/>
              </a:solidFill>
              <a:effectLst/>
              <a:latin typeface="Georgia" panose="02040502050405020303" pitchFamily="18" charset="0"/>
            </a:endParaRPr>
          </a:p>
          <a:p>
            <a:pPr algn="l" fontAlgn="base"/>
            <a:endParaRPr lang="en-US" b="0" dirty="0">
              <a:solidFill>
                <a:srgbClr val="424142"/>
              </a:solidFill>
              <a:effectLst/>
              <a:latin typeface="Georgia" panose="02040502050405020303" pitchFamily="18" charset="0"/>
            </a:endParaRPr>
          </a:p>
          <a:p>
            <a:endParaRPr lang="en-IN" dirty="0"/>
          </a:p>
        </p:txBody>
      </p:sp>
    </p:spTree>
    <p:extLst>
      <p:ext uri="{BB962C8B-B14F-4D97-AF65-F5344CB8AC3E}">
        <p14:creationId xmlns:p14="http://schemas.microsoft.com/office/powerpoint/2010/main" val="417104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BA26BD-EFB0-417E-A456-1D6E3E139A6D}"/>
              </a:ext>
            </a:extLst>
          </p:cNvPr>
          <p:cNvSpPr>
            <a:spLocks noGrp="1"/>
          </p:cNvSpPr>
          <p:nvPr>
            <p:ph idx="1"/>
          </p:nvPr>
        </p:nvSpPr>
        <p:spPr>
          <a:xfrm>
            <a:off x="1275127" y="1484850"/>
            <a:ext cx="9621470" cy="4391017"/>
          </a:xfrm>
        </p:spPr>
        <p:txBody>
          <a:bodyPr/>
          <a:lstStyle/>
          <a:p>
            <a:pPr algn="l" fontAlgn="base"/>
            <a:r>
              <a:rPr lang="en-US" b="0" i="1" dirty="0">
                <a:solidFill>
                  <a:srgbClr val="000000"/>
                </a:solidFill>
                <a:effectLst/>
                <a:latin typeface="Georgia" panose="02040502050405020303" pitchFamily="18" charset="0"/>
              </a:rPr>
              <a:t>Make suitable corrections in training efforts from time to time;</a:t>
            </a:r>
            <a:endParaRPr lang="en-US" b="0" i="1" dirty="0">
              <a:solidFill>
                <a:srgbClr val="424142"/>
              </a:solidFill>
              <a:effectLst/>
              <a:latin typeface="Georgia" panose="02040502050405020303" pitchFamily="18" charset="0"/>
            </a:endParaRPr>
          </a:p>
          <a:p>
            <a:pPr algn="l" fontAlgn="base"/>
            <a:r>
              <a:rPr lang="en-US" b="0" i="1" dirty="0">
                <a:solidFill>
                  <a:srgbClr val="000000"/>
                </a:solidFill>
                <a:effectLst/>
                <a:latin typeface="Georgia" panose="02040502050405020303" pitchFamily="18" charset="0"/>
              </a:rPr>
              <a:t> Inform employees about they must do something for their career prospects;</a:t>
            </a:r>
            <a:endParaRPr lang="en-US" i="1" dirty="0">
              <a:solidFill>
                <a:srgbClr val="424142"/>
              </a:solidFill>
              <a:latin typeface="Georgia" panose="02040502050405020303" pitchFamily="18" charset="0"/>
            </a:endParaRPr>
          </a:p>
          <a:p>
            <a:pPr algn="l" fontAlgn="base"/>
            <a:r>
              <a:rPr lang="en-US" b="0" i="1" dirty="0">
                <a:solidFill>
                  <a:srgbClr val="000000"/>
                </a:solidFill>
                <a:effectLst/>
                <a:latin typeface="Georgia" panose="02040502050405020303" pitchFamily="18" charset="0"/>
              </a:rPr>
              <a:t>Help organization for suitable succession plan;</a:t>
            </a:r>
            <a:endParaRPr lang="en-US" b="0" i="1" dirty="0">
              <a:solidFill>
                <a:srgbClr val="424142"/>
              </a:solidFill>
              <a:effectLst/>
              <a:latin typeface="Georgia" panose="02040502050405020303" pitchFamily="18" charset="0"/>
            </a:endParaRPr>
          </a:p>
          <a:p>
            <a:pPr algn="l" fontAlgn="base"/>
            <a:r>
              <a:rPr lang="en-US" b="0" i="1" dirty="0">
                <a:solidFill>
                  <a:srgbClr val="000000"/>
                </a:solidFill>
                <a:effectLst/>
                <a:latin typeface="Georgia" panose="02040502050405020303" pitchFamily="18" charset="0"/>
              </a:rPr>
              <a:t>Improve quality and quantity of performance of an employee; and</a:t>
            </a:r>
            <a:endParaRPr lang="en-US" b="0" i="1" dirty="0">
              <a:solidFill>
                <a:srgbClr val="424142"/>
              </a:solidFill>
              <a:effectLst/>
              <a:latin typeface="Georgia" panose="02040502050405020303" pitchFamily="18" charset="0"/>
            </a:endParaRPr>
          </a:p>
          <a:p>
            <a:pPr algn="l" fontAlgn="base"/>
            <a:r>
              <a:rPr lang="en-US" b="0" i="1" dirty="0">
                <a:solidFill>
                  <a:srgbClr val="000000"/>
                </a:solidFill>
                <a:effectLst/>
                <a:latin typeface="Georgia" panose="02040502050405020303" pitchFamily="18" charset="0"/>
              </a:rPr>
              <a:t>Give proper feedback to the employees for their potential.</a:t>
            </a:r>
            <a:endParaRPr lang="en-US" b="0" i="1" dirty="0">
              <a:solidFill>
                <a:srgbClr val="424142"/>
              </a:solidFill>
              <a:effectLst/>
              <a:latin typeface="Georgia" panose="02040502050405020303" pitchFamily="18" charset="0"/>
            </a:endParaRPr>
          </a:p>
          <a:p>
            <a:endParaRPr lang="en-IN" dirty="0"/>
          </a:p>
        </p:txBody>
      </p:sp>
    </p:spTree>
    <p:extLst>
      <p:ext uri="{BB962C8B-B14F-4D97-AF65-F5344CB8AC3E}">
        <p14:creationId xmlns:p14="http://schemas.microsoft.com/office/powerpoint/2010/main" val="1615710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B410F-1266-42DC-8972-8F37282662A5}"/>
              </a:ext>
            </a:extLst>
          </p:cNvPr>
          <p:cNvSpPr>
            <a:spLocks noGrp="1"/>
          </p:cNvSpPr>
          <p:nvPr>
            <p:ph type="title"/>
          </p:nvPr>
        </p:nvSpPr>
        <p:spPr>
          <a:xfrm>
            <a:off x="889232" y="847909"/>
            <a:ext cx="9814418" cy="519496"/>
          </a:xfrm>
        </p:spPr>
        <p:txBody>
          <a:bodyPr>
            <a:normAutofit fontScale="90000"/>
          </a:bodyPr>
          <a:lstStyle/>
          <a:p>
            <a:r>
              <a:rPr lang="en-IN" b="1" dirty="0">
                <a:solidFill>
                  <a:srgbClr val="000000"/>
                </a:solidFill>
                <a:latin typeface="Georgia" panose="02040502050405020303" pitchFamily="18" charset="0"/>
              </a:rPr>
              <a:t>F</a:t>
            </a:r>
            <a:r>
              <a:rPr lang="en-IN" b="1" i="0" dirty="0">
                <a:solidFill>
                  <a:srgbClr val="000000"/>
                </a:solidFill>
                <a:effectLst/>
                <a:latin typeface="Georgia" panose="02040502050405020303" pitchFamily="18" charset="0"/>
              </a:rPr>
              <a:t>eatures of potential appraisal</a:t>
            </a:r>
            <a:endParaRPr lang="en-IN" dirty="0"/>
          </a:p>
        </p:txBody>
      </p:sp>
      <p:sp>
        <p:nvSpPr>
          <p:cNvPr id="3" name="Content Placeholder 2">
            <a:extLst>
              <a:ext uri="{FF2B5EF4-FFF2-40B4-BE49-F238E27FC236}">
                <a16:creationId xmlns:a16="http://schemas.microsoft.com/office/drawing/2014/main" id="{334D0478-6989-4CB0-B7B9-51AD90DD8D2D}"/>
              </a:ext>
            </a:extLst>
          </p:cNvPr>
          <p:cNvSpPr>
            <a:spLocks noGrp="1"/>
          </p:cNvSpPr>
          <p:nvPr>
            <p:ph idx="1"/>
          </p:nvPr>
        </p:nvSpPr>
        <p:spPr>
          <a:xfrm>
            <a:off x="1149292" y="1661020"/>
            <a:ext cx="10108733" cy="4471332"/>
          </a:xfrm>
        </p:spPr>
        <p:txBody>
          <a:bodyPr>
            <a:normAutofit fontScale="92500" lnSpcReduction="10000"/>
          </a:bodyPr>
          <a:lstStyle/>
          <a:p>
            <a:pPr algn="l" fontAlgn="base"/>
            <a:r>
              <a:rPr lang="en-US" b="0" dirty="0">
                <a:solidFill>
                  <a:srgbClr val="000000"/>
                </a:solidFill>
                <a:effectLst/>
                <a:latin typeface="Georgia" panose="02040502050405020303" pitchFamily="18" charset="0"/>
              </a:rPr>
              <a:t>Helps assess the employees’ capacities, which pave way for them to give their best performance</a:t>
            </a:r>
            <a:endParaRPr lang="en-US" b="0" dirty="0">
              <a:solidFill>
                <a:srgbClr val="424142"/>
              </a:solidFill>
              <a:effectLst/>
              <a:latin typeface="Georgia" panose="02040502050405020303" pitchFamily="18" charset="0"/>
            </a:endParaRPr>
          </a:p>
          <a:p>
            <a:pPr algn="l" fontAlgn="base"/>
            <a:r>
              <a:rPr lang="en-US" b="0" dirty="0">
                <a:solidFill>
                  <a:srgbClr val="000000"/>
                </a:solidFill>
                <a:effectLst/>
                <a:latin typeface="Georgia" panose="02040502050405020303" pitchFamily="18" charset="0"/>
              </a:rPr>
              <a:t>ii. Helps assess an organization’s ability to develop future managers</a:t>
            </a:r>
            <a:endParaRPr lang="en-US" b="0" dirty="0">
              <a:solidFill>
                <a:srgbClr val="424142"/>
              </a:solidFill>
              <a:effectLst/>
              <a:latin typeface="Georgia" panose="02040502050405020303" pitchFamily="18" charset="0"/>
            </a:endParaRPr>
          </a:p>
          <a:p>
            <a:pPr algn="l" fontAlgn="base"/>
            <a:r>
              <a:rPr lang="en-US" b="0" dirty="0">
                <a:solidFill>
                  <a:srgbClr val="000000"/>
                </a:solidFill>
                <a:effectLst/>
                <a:latin typeface="Georgia" panose="02040502050405020303" pitchFamily="18" charset="0"/>
              </a:rPr>
              <a:t>iii. Helps assess the employees’ analytical power, which indicates the ability to analyze problems and examine them critically</a:t>
            </a:r>
            <a:endParaRPr lang="en-US" b="0" dirty="0">
              <a:solidFill>
                <a:srgbClr val="424142"/>
              </a:solidFill>
              <a:effectLst/>
              <a:latin typeface="Georgia" panose="02040502050405020303" pitchFamily="18" charset="0"/>
            </a:endParaRPr>
          </a:p>
          <a:p>
            <a:pPr algn="l" fontAlgn="base"/>
            <a:r>
              <a:rPr lang="en-US" b="0" dirty="0">
                <a:solidFill>
                  <a:srgbClr val="000000"/>
                </a:solidFill>
                <a:effectLst/>
                <a:latin typeface="Georgia" panose="02040502050405020303" pitchFamily="18" charset="0"/>
              </a:rPr>
              <a:t>iv. Helps build creative imagination, which is the ability of presenting an existing thing in an unconventional and new manner</a:t>
            </a:r>
            <a:endParaRPr lang="en-US" b="0" dirty="0">
              <a:solidFill>
                <a:srgbClr val="424142"/>
              </a:solidFill>
              <a:effectLst/>
              <a:latin typeface="Georgia" panose="02040502050405020303" pitchFamily="18" charset="0"/>
            </a:endParaRPr>
          </a:p>
          <a:p>
            <a:pPr algn="l" fontAlgn="base"/>
            <a:r>
              <a:rPr lang="en-US" b="0" dirty="0">
                <a:solidFill>
                  <a:srgbClr val="000000"/>
                </a:solidFill>
                <a:effectLst/>
                <a:latin typeface="Georgia" panose="02040502050405020303" pitchFamily="18" charset="0"/>
              </a:rPr>
              <a:t>v. Helps analyze the sense of reality, which refers to an employee’s way of interpreting a situation</a:t>
            </a:r>
            <a:endParaRPr lang="en-US" b="0" dirty="0">
              <a:solidFill>
                <a:srgbClr val="424142"/>
              </a:solidFill>
              <a:effectLst/>
              <a:latin typeface="Georgia" panose="02040502050405020303" pitchFamily="18" charset="0"/>
            </a:endParaRPr>
          </a:p>
          <a:p>
            <a:pPr algn="l" fontAlgn="base"/>
            <a:r>
              <a:rPr lang="en-US" b="0" dirty="0">
                <a:solidFill>
                  <a:srgbClr val="000000"/>
                </a:solidFill>
                <a:effectLst/>
                <a:latin typeface="Georgia" panose="02040502050405020303" pitchFamily="18" charset="0"/>
              </a:rPr>
              <a:t>vi. Helps develop leadership skills, which refer to the abilities to direct, control, and harmonize with people.</a:t>
            </a:r>
            <a:endParaRPr lang="en-US" b="0" dirty="0">
              <a:solidFill>
                <a:srgbClr val="424142"/>
              </a:solidFill>
              <a:effectLst/>
              <a:latin typeface="Georgia" panose="02040502050405020303" pitchFamily="18" charset="0"/>
            </a:endParaRPr>
          </a:p>
          <a:p>
            <a:endParaRPr lang="en-IN" dirty="0"/>
          </a:p>
        </p:txBody>
      </p:sp>
    </p:spTree>
    <p:extLst>
      <p:ext uri="{BB962C8B-B14F-4D97-AF65-F5344CB8AC3E}">
        <p14:creationId xmlns:p14="http://schemas.microsoft.com/office/powerpoint/2010/main" val="4243071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64C96-7F67-49BA-9F66-E185692EF7F5}"/>
              </a:ext>
            </a:extLst>
          </p:cNvPr>
          <p:cNvSpPr>
            <a:spLocks noGrp="1"/>
          </p:cNvSpPr>
          <p:nvPr>
            <p:ph type="title"/>
          </p:nvPr>
        </p:nvSpPr>
        <p:spPr>
          <a:xfrm>
            <a:off x="855677" y="763398"/>
            <a:ext cx="10040921" cy="956345"/>
          </a:xfrm>
        </p:spPr>
        <p:txBody>
          <a:bodyPr>
            <a:noAutofit/>
          </a:bodyPr>
          <a:lstStyle/>
          <a:p>
            <a:r>
              <a:rPr lang="en-US" sz="3200" b="1" i="0" dirty="0">
                <a:solidFill>
                  <a:srgbClr val="000000"/>
                </a:solidFill>
                <a:effectLst/>
                <a:latin typeface="Georgia" panose="02040502050405020303" pitchFamily="18" charset="0"/>
              </a:rPr>
              <a:t>The mechanisms that could be used for potential appraisal</a:t>
            </a:r>
            <a:endParaRPr lang="en-IN" sz="3200" dirty="0"/>
          </a:p>
        </p:txBody>
      </p:sp>
      <p:sp>
        <p:nvSpPr>
          <p:cNvPr id="3" name="Content Placeholder 2">
            <a:extLst>
              <a:ext uri="{FF2B5EF4-FFF2-40B4-BE49-F238E27FC236}">
                <a16:creationId xmlns:a16="http://schemas.microsoft.com/office/drawing/2014/main" id="{48BD49A7-1318-47E4-AE0C-AF75E107CDA3}"/>
              </a:ext>
            </a:extLst>
          </p:cNvPr>
          <p:cNvSpPr>
            <a:spLocks noGrp="1"/>
          </p:cNvSpPr>
          <p:nvPr>
            <p:ph idx="1"/>
          </p:nvPr>
        </p:nvSpPr>
        <p:spPr>
          <a:xfrm>
            <a:off x="1082180" y="1753299"/>
            <a:ext cx="10209402" cy="4341303"/>
          </a:xfrm>
        </p:spPr>
        <p:txBody>
          <a:bodyPr>
            <a:normAutofit fontScale="92500" lnSpcReduction="10000"/>
          </a:bodyPr>
          <a:lstStyle/>
          <a:p>
            <a:pPr algn="l" fontAlgn="base"/>
            <a:r>
              <a:rPr lang="en-US" b="0" i="1" dirty="0">
                <a:solidFill>
                  <a:srgbClr val="000000"/>
                </a:solidFill>
                <a:effectLst/>
                <a:latin typeface="Georgia" panose="02040502050405020303" pitchFamily="18" charset="0"/>
              </a:rPr>
              <a:t>Rating by Superior – The potential of a candidate could be rated by the immediate supervisor who is acquainted with the candidate’s work and also his technical capabilities.</a:t>
            </a:r>
            <a:endParaRPr lang="en-US" b="0" i="1" dirty="0">
              <a:solidFill>
                <a:srgbClr val="424142"/>
              </a:solidFill>
              <a:effectLst/>
              <a:latin typeface="Georgia" panose="02040502050405020303" pitchFamily="18" charset="0"/>
            </a:endParaRPr>
          </a:p>
          <a:p>
            <a:pPr algn="l" fontAlgn="base"/>
            <a:r>
              <a:rPr lang="en-US" b="0" i="1" dirty="0">
                <a:solidFill>
                  <a:srgbClr val="000000"/>
                </a:solidFill>
                <a:effectLst/>
                <a:latin typeface="Georgia" panose="02040502050405020303" pitchFamily="18" charset="0"/>
              </a:rPr>
              <a:t>Psychological Tests – Managerial and behavioral dimensions can be measured through a battery of psychological tests.</a:t>
            </a:r>
            <a:endParaRPr lang="en-US" b="0" i="1" dirty="0">
              <a:solidFill>
                <a:srgbClr val="424142"/>
              </a:solidFill>
              <a:effectLst/>
              <a:latin typeface="Georgia" panose="02040502050405020303" pitchFamily="18" charset="0"/>
            </a:endParaRPr>
          </a:p>
          <a:p>
            <a:pPr algn="l" fontAlgn="base"/>
            <a:r>
              <a:rPr lang="en-US" b="0" i="1" dirty="0">
                <a:solidFill>
                  <a:srgbClr val="000000"/>
                </a:solidFill>
                <a:effectLst/>
                <a:latin typeface="Georgia" panose="02040502050405020303" pitchFamily="18" charset="0"/>
              </a:rPr>
              <a:t>Games – Simulation games and exercises (assessment </a:t>
            </a:r>
            <a:r>
              <a:rPr lang="en-US" b="0" i="1" dirty="0" err="1">
                <a:solidFill>
                  <a:srgbClr val="000000"/>
                </a:solidFill>
                <a:effectLst/>
                <a:latin typeface="Georgia" panose="02040502050405020303" pitchFamily="18" charset="0"/>
              </a:rPr>
              <a:t>centre</a:t>
            </a:r>
            <a:r>
              <a:rPr lang="en-US" b="0" i="1" dirty="0">
                <a:solidFill>
                  <a:srgbClr val="000000"/>
                </a:solidFill>
                <a:effectLst/>
                <a:latin typeface="Georgia" panose="02040502050405020303" pitchFamily="18" charset="0"/>
              </a:rPr>
              <a:t>, business games, in-basked, role play, etc.) could be used to uncover the potential of the candidate.</a:t>
            </a:r>
            <a:endParaRPr lang="en-US" b="0" i="1" dirty="0">
              <a:solidFill>
                <a:srgbClr val="424142"/>
              </a:solidFill>
              <a:effectLst/>
              <a:latin typeface="Georgia" panose="02040502050405020303" pitchFamily="18" charset="0"/>
            </a:endParaRPr>
          </a:p>
          <a:p>
            <a:pPr algn="l" fontAlgn="base"/>
            <a:r>
              <a:rPr lang="en-US" b="0" i="1">
                <a:solidFill>
                  <a:srgbClr val="000000"/>
                </a:solidFill>
                <a:effectLst/>
                <a:latin typeface="Georgia" panose="02040502050405020303" pitchFamily="18" charset="0"/>
              </a:rPr>
              <a:t>Performance </a:t>
            </a:r>
            <a:r>
              <a:rPr lang="en-US" b="0" i="1" dirty="0">
                <a:solidFill>
                  <a:srgbClr val="000000"/>
                </a:solidFill>
                <a:effectLst/>
                <a:latin typeface="Georgia" panose="02040502050405020303" pitchFamily="18" charset="0"/>
              </a:rPr>
              <a:t>Records – Performance records and ratings of the candidate on his previous jobs could be examined carefully on various dimensions such as initiative, creativity, risk-taking ability, etc., which might play a key role in discharging his duties in a new job.</a:t>
            </a:r>
            <a:endParaRPr lang="en-US" b="0" i="1" dirty="0">
              <a:solidFill>
                <a:srgbClr val="424142"/>
              </a:solidFill>
              <a:effectLst/>
              <a:latin typeface="Georgia" panose="02040502050405020303" pitchFamily="18" charset="0"/>
            </a:endParaRPr>
          </a:p>
          <a:p>
            <a:endParaRPr lang="en-IN" dirty="0"/>
          </a:p>
        </p:txBody>
      </p:sp>
    </p:spTree>
    <p:extLst>
      <p:ext uri="{BB962C8B-B14F-4D97-AF65-F5344CB8AC3E}">
        <p14:creationId xmlns:p14="http://schemas.microsoft.com/office/powerpoint/2010/main" val="38949945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TotalTime>
  <Words>583</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Garamond</vt:lpstr>
      <vt:lpstr>Georgia</vt:lpstr>
      <vt:lpstr>Organic</vt:lpstr>
      <vt:lpstr>Potential Appraisal and Career Development </vt:lpstr>
      <vt:lpstr>What is Potential Appraisal? </vt:lpstr>
      <vt:lpstr>PowerPoint Presentation</vt:lpstr>
      <vt:lpstr>The basic objectives of potential appraisal</vt:lpstr>
      <vt:lpstr>PowerPoint Presentation</vt:lpstr>
      <vt:lpstr>Features of potential appraisal</vt:lpstr>
      <vt:lpstr>The mechanisms that could be used for potential appraisal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Appraisal </dc:title>
  <dc:creator>Rashmita Borgohain</dc:creator>
  <cp:lastModifiedBy>Rashmita Borgohain</cp:lastModifiedBy>
  <cp:revision>6</cp:revision>
  <dcterms:created xsi:type="dcterms:W3CDTF">2021-06-13T15:09:32Z</dcterms:created>
  <dcterms:modified xsi:type="dcterms:W3CDTF">2021-06-13T15:55:37Z</dcterms:modified>
</cp:coreProperties>
</file>